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3"/>
  </p:notesMasterIdLst>
  <p:sldIdLst>
    <p:sldId id="275" r:id="rId2"/>
    <p:sldId id="258" r:id="rId3"/>
    <p:sldId id="257" r:id="rId4"/>
    <p:sldId id="283" r:id="rId5"/>
    <p:sldId id="266" r:id="rId6"/>
    <p:sldId id="267" r:id="rId7"/>
    <p:sldId id="276" r:id="rId8"/>
    <p:sldId id="277" r:id="rId9"/>
    <p:sldId id="285" r:id="rId10"/>
    <p:sldId id="287" r:id="rId11"/>
    <p:sldId id="274" r:id="rId12"/>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11AE2A-D148-4507-B739-22963684CFD0}"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pPr rtl="1"/>
          <a:endParaRPr lang="ar-EG"/>
        </a:p>
      </dgm:t>
    </dgm:pt>
    <dgm:pt modelId="{02745741-8D5D-4F8A-86BF-A61FD013AC40}">
      <dgm:prSet custT="1"/>
      <dgm:spPr/>
      <dgm:t>
        <a:bodyPr/>
        <a:lstStyle/>
        <a:p>
          <a:pPr rtl="1"/>
          <a:r>
            <a:rPr lang="ar-EG" sz="2400" b="1" dirty="0" smtClean="0"/>
            <a:t>غياب الأطر القانونية المنظمة </a:t>
          </a:r>
          <a:r>
            <a:rPr lang="ar-EG" sz="2400" b="1" smtClean="0"/>
            <a:t>لعملها.</a:t>
          </a:r>
          <a:endParaRPr lang="ar-EG" sz="2400" dirty="0"/>
        </a:p>
      </dgm:t>
    </dgm:pt>
    <dgm:pt modelId="{1E85CF6B-E8EF-43F9-B2D9-73CEB25BFD83}" type="parTrans" cxnId="{874DA3C9-E8CD-48F6-BBB9-068B22D7A03C}">
      <dgm:prSet/>
      <dgm:spPr/>
      <dgm:t>
        <a:bodyPr/>
        <a:lstStyle/>
        <a:p>
          <a:pPr rtl="1"/>
          <a:endParaRPr lang="ar-EG"/>
        </a:p>
      </dgm:t>
    </dgm:pt>
    <dgm:pt modelId="{6E91377A-7B8B-4F97-ADCA-EFD51327B6A9}" type="sibTrans" cxnId="{874DA3C9-E8CD-48F6-BBB9-068B22D7A03C}">
      <dgm:prSet/>
      <dgm:spPr/>
      <dgm:t>
        <a:bodyPr/>
        <a:lstStyle/>
        <a:p>
          <a:pPr rtl="1"/>
          <a:endParaRPr lang="ar-EG"/>
        </a:p>
      </dgm:t>
    </dgm:pt>
    <dgm:pt modelId="{071ABED4-A4DD-4D66-A8DC-00453D16374C}">
      <dgm:prSet custT="1"/>
      <dgm:spPr/>
      <dgm:t>
        <a:bodyPr/>
        <a:lstStyle/>
        <a:p>
          <a:pPr rtl="1"/>
          <a:r>
            <a:rPr lang="ar-EG" sz="2400" b="1" dirty="0" smtClean="0"/>
            <a:t>تزايد سيطرة الحكومات على العديد من مواقع الشبكة.</a:t>
          </a:r>
          <a:endParaRPr lang="ar-EG" sz="2400" dirty="0"/>
        </a:p>
      </dgm:t>
    </dgm:pt>
    <dgm:pt modelId="{E656421E-36E5-4C06-8D2F-18FFF580D04C}" type="parTrans" cxnId="{D8B786F9-5DE8-4C3E-9EA8-1DD2E3A1EB62}">
      <dgm:prSet/>
      <dgm:spPr/>
      <dgm:t>
        <a:bodyPr/>
        <a:lstStyle/>
        <a:p>
          <a:pPr rtl="1"/>
          <a:endParaRPr lang="ar-EG"/>
        </a:p>
      </dgm:t>
    </dgm:pt>
    <dgm:pt modelId="{B731729D-B140-41E8-BFCE-6E3C5F56F6C8}" type="sibTrans" cxnId="{D8B786F9-5DE8-4C3E-9EA8-1DD2E3A1EB62}">
      <dgm:prSet/>
      <dgm:spPr/>
      <dgm:t>
        <a:bodyPr/>
        <a:lstStyle/>
        <a:p>
          <a:pPr rtl="1"/>
          <a:endParaRPr lang="ar-EG"/>
        </a:p>
      </dgm:t>
    </dgm:pt>
    <dgm:pt modelId="{C003FFBE-9503-4BF1-8C15-FF4B21606A29}">
      <dgm:prSet custT="1"/>
      <dgm:spPr/>
      <dgm:t>
        <a:bodyPr/>
        <a:lstStyle/>
        <a:p>
          <a:pPr rtl="1"/>
          <a:r>
            <a:rPr lang="ar-EG" sz="2400" b="1" dirty="0" smtClean="0"/>
            <a:t>الشكوك حول مساحة الحرية الحقيقية المتاحة لهذه المواقع.</a:t>
          </a:r>
          <a:endParaRPr lang="ar-EG" sz="2400" dirty="0"/>
        </a:p>
      </dgm:t>
    </dgm:pt>
    <dgm:pt modelId="{E3F6D4B3-96B9-463C-8447-58005718FB9D}" type="parTrans" cxnId="{7F34622D-6943-4043-B719-26936519CE91}">
      <dgm:prSet/>
      <dgm:spPr/>
      <dgm:t>
        <a:bodyPr/>
        <a:lstStyle/>
        <a:p>
          <a:pPr rtl="1"/>
          <a:endParaRPr lang="ar-EG"/>
        </a:p>
      </dgm:t>
    </dgm:pt>
    <dgm:pt modelId="{7ABBEA18-1B9C-4CBA-9628-83A432FA7D40}" type="sibTrans" cxnId="{7F34622D-6943-4043-B719-26936519CE91}">
      <dgm:prSet/>
      <dgm:spPr/>
      <dgm:t>
        <a:bodyPr/>
        <a:lstStyle/>
        <a:p>
          <a:pPr rtl="1"/>
          <a:endParaRPr lang="ar-EG"/>
        </a:p>
      </dgm:t>
    </dgm:pt>
    <dgm:pt modelId="{A6C0E79E-E9E5-48AA-BBA1-0B7561E5F7DD}">
      <dgm:prSet custT="1"/>
      <dgm:spPr/>
      <dgm:t>
        <a:bodyPr/>
        <a:lstStyle/>
        <a:p>
          <a:pPr rtl="1"/>
          <a:r>
            <a:rPr lang="ar-EG" sz="2000" b="1" dirty="0" smtClean="0"/>
            <a:t>تخفيض الحواجز أمام عملية نشر المعلومات والآراء الفردية من خلال الشبكة سيؤدي إلى المزيد من إضـعاف قدرة الرأي الفردي على التأثير في عملية صناعة القرار.</a:t>
          </a:r>
          <a:endParaRPr lang="ar-EG" sz="2000" dirty="0"/>
        </a:p>
      </dgm:t>
    </dgm:pt>
    <dgm:pt modelId="{783E8B02-2568-4B06-BC85-18A8F860C79B}" type="parTrans" cxnId="{439B9EF2-D658-47FF-BDAD-3E9F0F7621FB}">
      <dgm:prSet/>
      <dgm:spPr/>
      <dgm:t>
        <a:bodyPr/>
        <a:lstStyle/>
        <a:p>
          <a:pPr rtl="1"/>
          <a:endParaRPr lang="ar-EG"/>
        </a:p>
      </dgm:t>
    </dgm:pt>
    <dgm:pt modelId="{2CBA7681-D5F9-417E-8D50-EB4929B1A6A1}" type="sibTrans" cxnId="{439B9EF2-D658-47FF-BDAD-3E9F0F7621FB}">
      <dgm:prSet/>
      <dgm:spPr/>
      <dgm:t>
        <a:bodyPr/>
        <a:lstStyle/>
        <a:p>
          <a:pPr rtl="1"/>
          <a:endParaRPr lang="ar-EG"/>
        </a:p>
      </dgm:t>
    </dgm:pt>
    <dgm:pt modelId="{08751A16-7139-487D-AD9B-465229045A2D}">
      <dgm:prSet custT="1"/>
      <dgm:spPr/>
      <dgm:t>
        <a:bodyPr/>
        <a:lstStyle/>
        <a:p>
          <a:pPr rtl="1"/>
          <a:r>
            <a:rPr lang="ar-EG" sz="2000" b="1" dirty="0" smtClean="0"/>
            <a:t>دعم الإعلام الإلكتروني من حالة التفكيك داخل المجتمع على عكس ما هو متوقع من دور لها في إحداث توافق عام.</a:t>
          </a:r>
          <a:endParaRPr lang="ar-EG" sz="2000" dirty="0"/>
        </a:p>
      </dgm:t>
    </dgm:pt>
    <dgm:pt modelId="{110F0145-2707-41E6-AF73-424130D618FB}" type="parTrans" cxnId="{383CAC15-09E9-4C4D-9720-EC93E48CC342}">
      <dgm:prSet/>
      <dgm:spPr/>
      <dgm:t>
        <a:bodyPr/>
        <a:lstStyle/>
        <a:p>
          <a:pPr rtl="1"/>
          <a:endParaRPr lang="ar-EG"/>
        </a:p>
      </dgm:t>
    </dgm:pt>
    <dgm:pt modelId="{DFFEDBCE-42D5-42F7-94EB-3C11FD142D1B}" type="sibTrans" cxnId="{383CAC15-09E9-4C4D-9720-EC93E48CC342}">
      <dgm:prSet/>
      <dgm:spPr/>
      <dgm:t>
        <a:bodyPr/>
        <a:lstStyle/>
        <a:p>
          <a:pPr rtl="1"/>
          <a:endParaRPr lang="ar-EG"/>
        </a:p>
      </dgm:t>
    </dgm:pt>
    <dgm:pt modelId="{B56E1F2B-7062-4317-949D-5D396DB06405}">
      <dgm:prSet custT="1"/>
      <dgm:spPr/>
      <dgm:t>
        <a:bodyPr/>
        <a:lstStyle/>
        <a:p>
          <a:pPr rtl="1"/>
          <a:r>
            <a:rPr lang="ar-EG" sz="2400" b="1" dirty="0" smtClean="0"/>
            <a:t>الانقسام بين أقلية تمتلك القدرة على استخدام شبكة الإنترنت وأغلبية لازالت تفتقد تلك القدرة.</a:t>
          </a:r>
          <a:endParaRPr lang="ar-EG" sz="2400" dirty="0"/>
        </a:p>
      </dgm:t>
    </dgm:pt>
    <dgm:pt modelId="{E51ACFFE-075F-46FC-ACD5-254AF220FEB0}" type="sibTrans" cxnId="{80C473FA-9AB3-4CED-B030-382DF296A878}">
      <dgm:prSet/>
      <dgm:spPr/>
      <dgm:t>
        <a:bodyPr/>
        <a:lstStyle/>
        <a:p>
          <a:pPr rtl="1"/>
          <a:endParaRPr lang="ar-EG"/>
        </a:p>
      </dgm:t>
    </dgm:pt>
    <dgm:pt modelId="{53FA407D-EF71-439F-B086-62D01384BD6C}" type="parTrans" cxnId="{80C473FA-9AB3-4CED-B030-382DF296A878}">
      <dgm:prSet/>
      <dgm:spPr/>
      <dgm:t>
        <a:bodyPr/>
        <a:lstStyle/>
        <a:p>
          <a:pPr rtl="1"/>
          <a:endParaRPr lang="ar-EG"/>
        </a:p>
      </dgm:t>
    </dgm:pt>
    <dgm:pt modelId="{95E683C1-D22D-47FF-BD6B-862BE36C8E18}" type="pres">
      <dgm:prSet presAssocID="{0011AE2A-D148-4507-B739-22963684CFD0}" presName="compositeShape" presStyleCnt="0">
        <dgm:presLayoutVars>
          <dgm:chMax val="7"/>
          <dgm:dir/>
          <dgm:resizeHandles val="exact"/>
        </dgm:presLayoutVars>
      </dgm:prSet>
      <dgm:spPr/>
    </dgm:pt>
    <dgm:pt modelId="{79E74358-FD1A-4912-9978-4B31AAC7C18D}" type="pres">
      <dgm:prSet presAssocID="{02745741-8D5D-4F8A-86BF-A61FD013AC40}" presName="circ1" presStyleLbl="vennNode1" presStyleIdx="0" presStyleCnt="6"/>
      <dgm:spPr/>
    </dgm:pt>
    <dgm:pt modelId="{FE76CEDA-2498-4A05-A3B6-877743150693}" type="pres">
      <dgm:prSet presAssocID="{02745741-8D5D-4F8A-86BF-A61FD013AC40}" presName="circ1Tx" presStyleLbl="revTx" presStyleIdx="0" presStyleCnt="0">
        <dgm:presLayoutVars>
          <dgm:chMax val="0"/>
          <dgm:chPref val="0"/>
          <dgm:bulletEnabled val="1"/>
        </dgm:presLayoutVars>
      </dgm:prSet>
      <dgm:spPr/>
      <dgm:t>
        <a:bodyPr/>
        <a:lstStyle/>
        <a:p>
          <a:pPr rtl="1"/>
          <a:endParaRPr lang="ar-EG"/>
        </a:p>
      </dgm:t>
    </dgm:pt>
    <dgm:pt modelId="{CCD65726-24BB-479C-931C-6075422CA32A}" type="pres">
      <dgm:prSet presAssocID="{B56E1F2B-7062-4317-949D-5D396DB06405}" presName="circ2" presStyleLbl="vennNode1" presStyleIdx="1" presStyleCnt="6"/>
      <dgm:spPr/>
    </dgm:pt>
    <dgm:pt modelId="{2432E589-CEDF-45DE-9651-DCD0FA349445}" type="pres">
      <dgm:prSet presAssocID="{B56E1F2B-7062-4317-949D-5D396DB06405}" presName="circ2Tx" presStyleLbl="revTx" presStyleIdx="0" presStyleCnt="0">
        <dgm:presLayoutVars>
          <dgm:chMax val="0"/>
          <dgm:chPref val="0"/>
          <dgm:bulletEnabled val="1"/>
        </dgm:presLayoutVars>
      </dgm:prSet>
      <dgm:spPr/>
      <dgm:t>
        <a:bodyPr/>
        <a:lstStyle/>
        <a:p>
          <a:pPr rtl="1"/>
          <a:endParaRPr lang="ar-EG"/>
        </a:p>
      </dgm:t>
    </dgm:pt>
    <dgm:pt modelId="{AB20C407-98B3-40AA-9FB0-DC2F1683877B}" type="pres">
      <dgm:prSet presAssocID="{071ABED4-A4DD-4D66-A8DC-00453D16374C}" presName="circ3" presStyleLbl="vennNode1" presStyleIdx="2" presStyleCnt="6"/>
      <dgm:spPr/>
    </dgm:pt>
    <dgm:pt modelId="{71AC0B03-E00F-4F2C-BD3D-0F30B9DFBFC9}" type="pres">
      <dgm:prSet presAssocID="{071ABED4-A4DD-4D66-A8DC-00453D16374C}" presName="circ3Tx" presStyleLbl="revTx" presStyleIdx="0" presStyleCnt="0">
        <dgm:presLayoutVars>
          <dgm:chMax val="0"/>
          <dgm:chPref val="0"/>
          <dgm:bulletEnabled val="1"/>
        </dgm:presLayoutVars>
      </dgm:prSet>
      <dgm:spPr/>
      <dgm:t>
        <a:bodyPr/>
        <a:lstStyle/>
        <a:p>
          <a:pPr rtl="1"/>
          <a:endParaRPr lang="ar-EG"/>
        </a:p>
      </dgm:t>
    </dgm:pt>
    <dgm:pt modelId="{091977C9-88E7-40C4-80AB-85FC9212CA81}" type="pres">
      <dgm:prSet presAssocID="{C003FFBE-9503-4BF1-8C15-FF4B21606A29}" presName="circ4" presStyleLbl="vennNode1" presStyleIdx="3" presStyleCnt="6"/>
      <dgm:spPr/>
    </dgm:pt>
    <dgm:pt modelId="{669A0C1A-48FE-4E0F-A060-DCFAFF378762}" type="pres">
      <dgm:prSet presAssocID="{C003FFBE-9503-4BF1-8C15-FF4B21606A29}" presName="circ4Tx" presStyleLbl="revTx" presStyleIdx="0" presStyleCnt="0">
        <dgm:presLayoutVars>
          <dgm:chMax val="0"/>
          <dgm:chPref val="0"/>
          <dgm:bulletEnabled val="1"/>
        </dgm:presLayoutVars>
      </dgm:prSet>
      <dgm:spPr/>
      <dgm:t>
        <a:bodyPr/>
        <a:lstStyle/>
        <a:p>
          <a:pPr rtl="1"/>
          <a:endParaRPr lang="ar-EG"/>
        </a:p>
      </dgm:t>
    </dgm:pt>
    <dgm:pt modelId="{50FA69EB-88F3-4454-B6C0-023804D23991}" type="pres">
      <dgm:prSet presAssocID="{A6C0E79E-E9E5-48AA-BBA1-0B7561E5F7DD}" presName="circ5" presStyleLbl="vennNode1" presStyleIdx="4" presStyleCnt="6"/>
      <dgm:spPr/>
    </dgm:pt>
    <dgm:pt modelId="{9A534D1F-9D39-4438-9911-F8C2B3AB57D8}" type="pres">
      <dgm:prSet presAssocID="{A6C0E79E-E9E5-48AA-BBA1-0B7561E5F7DD}" presName="circ5Tx" presStyleLbl="revTx" presStyleIdx="0" presStyleCnt="0" custScaleX="126101">
        <dgm:presLayoutVars>
          <dgm:chMax val="0"/>
          <dgm:chPref val="0"/>
          <dgm:bulletEnabled val="1"/>
        </dgm:presLayoutVars>
      </dgm:prSet>
      <dgm:spPr/>
      <dgm:t>
        <a:bodyPr/>
        <a:lstStyle/>
        <a:p>
          <a:pPr rtl="1"/>
          <a:endParaRPr lang="ar-EG"/>
        </a:p>
      </dgm:t>
    </dgm:pt>
    <dgm:pt modelId="{9B8E63E9-3912-4DCB-8567-6F5E36A0EC2F}" type="pres">
      <dgm:prSet presAssocID="{08751A16-7139-487D-AD9B-465229045A2D}" presName="circ6" presStyleLbl="vennNode1" presStyleIdx="5" presStyleCnt="6"/>
      <dgm:spPr/>
    </dgm:pt>
    <dgm:pt modelId="{15194785-AD07-4319-9F0F-75AEA4E5299E}" type="pres">
      <dgm:prSet presAssocID="{08751A16-7139-487D-AD9B-465229045A2D}" presName="circ6Tx" presStyleLbl="revTx" presStyleIdx="0" presStyleCnt="0">
        <dgm:presLayoutVars>
          <dgm:chMax val="0"/>
          <dgm:chPref val="0"/>
          <dgm:bulletEnabled val="1"/>
        </dgm:presLayoutVars>
      </dgm:prSet>
      <dgm:spPr/>
      <dgm:t>
        <a:bodyPr/>
        <a:lstStyle/>
        <a:p>
          <a:pPr rtl="1"/>
          <a:endParaRPr lang="ar-EG"/>
        </a:p>
      </dgm:t>
    </dgm:pt>
  </dgm:ptLst>
  <dgm:cxnLst>
    <dgm:cxn modelId="{6DED7E33-0E54-4313-BAE4-66C52BDD20A9}" type="presOf" srcId="{08751A16-7139-487D-AD9B-465229045A2D}" destId="{15194785-AD07-4319-9F0F-75AEA4E5299E}" srcOrd="0" destOrd="0" presId="urn:microsoft.com/office/officeart/2005/8/layout/venn1"/>
    <dgm:cxn modelId="{874DA3C9-E8CD-48F6-BBB9-068B22D7A03C}" srcId="{0011AE2A-D148-4507-B739-22963684CFD0}" destId="{02745741-8D5D-4F8A-86BF-A61FD013AC40}" srcOrd="0" destOrd="0" parTransId="{1E85CF6B-E8EF-43F9-B2D9-73CEB25BFD83}" sibTransId="{6E91377A-7B8B-4F97-ADCA-EFD51327B6A9}"/>
    <dgm:cxn modelId="{5B07FD60-0F6F-4EE7-B2D9-463AB41A5BC3}" type="presOf" srcId="{0011AE2A-D148-4507-B739-22963684CFD0}" destId="{95E683C1-D22D-47FF-BD6B-862BE36C8E18}" srcOrd="0" destOrd="0" presId="urn:microsoft.com/office/officeart/2005/8/layout/venn1"/>
    <dgm:cxn modelId="{3D101E6A-D930-466B-9621-FC8CB89BB2C0}" type="presOf" srcId="{A6C0E79E-E9E5-48AA-BBA1-0B7561E5F7DD}" destId="{9A534D1F-9D39-4438-9911-F8C2B3AB57D8}" srcOrd="0" destOrd="0" presId="urn:microsoft.com/office/officeart/2005/8/layout/venn1"/>
    <dgm:cxn modelId="{439B9EF2-D658-47FF-BDAD-3E9F0F7621FB}" srcId="{0011AE2A-D148-4507-B739-22963684CFD0}" destId="{A6C0E79E-E9E5-48AA-BBA1-0B7561E5F7DD}" srcOrd="4" destOrd="0" parTransId="{783E8B02-2568-4B06-BC85-18A8F860C79B}" sibTransId="{2CBA7681-D5F9-417E-8D50-EB4929B1A6A1}"/>
    <dgm:cxn modelId="{20EF4432-0A87-48E7-A8EA-4BBB9FCE8488}" type="presOf" srcId="{B56E1F2B-7062-4317-949D-5D396DB06405}" destId="{2432E589-CEDF-45DE-9651-DCD0FA349445}" srcOrd="0" destOrd="0" presId="urn:microsoft.com/office/officeart/2005/8/layout/venn1"/>
    <dgm:cxn modelId="{D8B786F9-5DE8-4C3E-9EA8-1DD2E3A1EB62}" srcId="{0011AE2A-D148-4507-B739-22963684CFD0}" destId="{071ABED4-A4DD-4D66-A8DC-00453D16374C}" srcOrd="2" destOrd="0" parTransId="{E656421E-36E5-4C06-8D2F-18FFF580D04C}" sibTransId="{B731729D-B140-41E8-BFCE-6E3C5F56F6C8}"/>
    <dgm:cxn modelId="{0A6E06E8-4EBD-4BD3-BEF6-88FEC27F58DD}" type="presOf" srcId="{071ABED4-A4DD-4D66-A8DC-00453D16374C}" destId="{71AC0B03-E00F-4F2C-BD3D-0F30B9DFBFC9}" srcOrd="0" destOrd="0" presId="urn:microsoft.com/office/officeart/2005/8/layout/venn1"/>
    <dgm:cxn modelId="{383CAC15-09E9-4C4D-9720-EC93E48CC342}" srcId="{0011AE2A-D148-4507-B739-22963684CFD0}" destId="{08751A16-7139-487D-AD9B-465229045A2D}" srcOrd="5" destOrd="0" parTransId="{110F0145-2707-41E6-AF73-424130D618FB}" sibTransId="{DFFEDBCE-42D5-42F7-94EB-3C11FD142D1B}"/>
    <dgm:cxn modelId="{7F34622D-6943-4043-B719-26936519CE91}" srcId="{0011AE2A-D148-4507-B739-22963684CFD0}" destId="{C003FFBE-9503-4BF1-8C15-FF4B21606A29}" srcOrd="3" destOrd="0" parTransId="{E3F6D4B3-96B9-463C-8447-58005718FB9D}" sibTransId="{7ABBEA18-1B9C-4CBA-9628-83A432FA7D40}"/>
    <dgm:cxn modelId="{BD149FEA-EEBF-4146-AA89-35409DD5839A}" type="presOf" srcId="{C003FFBE-9503-4BF1-8C15-FF4B21606A29}" destId="{669A0C1A-48FE-4E0F-A060-DCFAFF378762}" srcOrd="0" destOrd="0" presId="urn:microsoft.com/office/officeart/2005/8/layout/venn1"/>
    <dgm:cxn modelId="{80C473FA-9AB3-4CED-B030-382DF296A878}" srcId="{0011AE2A-D148-4507-B739-22963684CFD0}" destId="{B56E1F2B-7062-4317-949D-5D396DB06405}" srcOrd="1" destOrd="0" parTransId="{53FA407D-EF71-439F-B086-62D01384BD6C}" sibTransId="{E51ACFFE-075F-46FC-ACD5-254AF220FEB0}"/>
    <dgm:cxn modelId="{718AEEE1-3E01-4B84-81BA-72F00270BAF0}" type="presOf" srcId="{02745741-8D5D-4F8A-86BF-A61FD013AC40}" destId="{FE76CEDA-2498-4A05-A3B6-877743150693}" srcOrd="0" destOrd="0" presId="urn:microsoft.com/office/officeart/2005/8/layout/venn1"/>
    <dgm:cxn modelId="{246815F6-0189-47B4-B927-D8510A34F275}" type="presParOf" srcId="{95E683C1-D22D-47FF-BD6B-862BE36C8E18}" destId="{79E74358-FD1A-4912-9978-4B31AAC7C18D}" srcOrd="0" destOrd="0" presId="urn:microsoft.com/office/officeart/2005/8/layout/venn1"/>
    <dgm:cxn modelId="{0C113610-A68C-4B98-B2EF-3C9562E24B55}" type="presParOf" srcId="{95E683C1-D22D-47FF-BD6B-862BE36C8E18}" destId="{FE76CEDA-2498-4A05-A3B6-877743150693}" srcOrd="1" destOrd="0" presId="urn:microsoft.com/office/officeart/2005/8/layout/venn1"/>
    <dgm:cxn modelId="{CB3EF402-3E1C-4BC4-BFA9-7065A51A5C60}" type="presParOf" srcId="{95E683C1-D22D-47FF-BD6B-862BE36C8E18}" destId="{CCD65726-24BB-479C-931C-6075422CA32A}" srcOrd="2" destOrd="0" presId="urn:microsoft.com/office/officeart/2005/8/layout/venn1"/>
    <dgm:cxn modelId="{6F0F3741-7C40-4ABD-BB77-FE65148E9FB1}" type="presParOf" srcId="{95E683C1-D22D-47FF-BD6B-862BE36C8E18}" destId="{2432E589-CEDF-45DE-9651-DCD0FA349445}" srcOrd="3" destOrd="0" presId="urn:microsoft.com/office/officeart/2005/8/layout/venn1"/>
    <dgm:cxn modelId="{20B93B48-58E0-47DF-8615-5AA5F44DEBE6}" type="presParOf" srcId="{95E683C1-D22D-47FF-BD6B-862BE36C8E18}" destId="{AB20C407-98B3-40AA-9FB0-DC2F1683877B}" srcOrd="4" destOrd="0" presId="urn:microsoft.com/office/officeart/2005/8/layout/venn1"/>
    <dgm:cxn modelId="{06101626-2291-4B13-80A7-992517919CA2}" type="presParOf" srcId="{95E683C1-D22D-47FF-BD6B-862BE36C8E18}" destId="{71AC0B03-E00F-4F2C-BD3D-0F30B9DFBFC9}" srcOrd="5" destOrd="0" presId="urn:microsoft.com/office/officeart/2005/8/layout/venn1"/>
    <dgm:cxn modelId="{DB7E7F63-1469-46CE-A5F6-A6FEBE608E05}" type="presParOf" srcId="{95E683C1-D22D-47FF-BD6B-862BE36C8E18}" destId="{091977C9-88E7-40C4-80AB-85FC9212CA81}" srcOrd="6" destOrd="0" presId="urn:microsoft.com/office/officeart/2005/8/layout/venn1"/>
    <dgm:cxn modelId="{D5362ACC-FA47-4548-A7D7-CC01F8800ED1}" type="presParOf" srcId="{95E683C1-D22D-47FF-BD6B-862BE36C8E18}" destId="{669A0C1A-48FE-4E0F-A060-DCFAFF378762}" srcOrd="7" destOrd="0" presId="urn:microsoft.com/office/officeart/2005/8/layout/venn1"/>
    <dgm:cxn modelId="{F9F844FB-FF05-4690-A4FE-508A1E36E303}" type="presParOf" srcId="{95E683C1-D22D-47FF-BD6B-862BE36C8E18}" destId="{50FA69EB-88F3-4454-B6C0-023804D23991}" srcOrd="8" destOrd="0" presId="urn:microsoft.com/office/officeart/2005/8/layout/venn1"/>
    <dgm:cxn modelId="{F4009F81-E701-4F4F-925C-3604C004E12B}" type="presParOf" srcId="{95E683C1-D22D-47FF-BD6B-862BE36C8E18}" destId="{9A534D1F-9D39-4438-9911-F8C2B3AB57D8}" srcOrd="9" destOrd="0" presId="urn:microsoft.com/office/officeart/2005/8/layout/venn1"/>
    <dgm:cxn modelId="{4160B422-764D-460B-8385-FDE44CE25492}" type="presParOf" srcId="{95E683C1-D22D-47FF-BD6B-862BE36C8E18}" destId="{9B8E63E9-3912-4DCB-8567-6F5E36A0EC2F}" srcOrd="10" destOrd="0" presId="urn:microsoft.com/office/officeart/2005/8/layout/venn1"/>
    <dgm:cxn modelId="{9DF2CC4D-D165-4CCA-9D23-166C22B6D2FF}" type="presParOf" srcId="{95E683C1-D22D-47FF-BD6B-862BE36C8E18}" destId="{15194785-AD07-4319-9F0F-75AEA4E5299E}" srcOrd="11"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67B4BC-1C23-4680-A184-D4E8C94D722A}"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pPr rtl="1"/>
          <a:endParaRPr lang="ar-EG"/>
        </a:p>
      </dgm:t>
    </dgm:pt>
    <dgm:pt modelId="{F2C8E881-AF84-49BE-BE0E-40DCC27C349B}">
      <dgm:prSet/>
      <dgm:spPr/>
      <dgm:t>
        <a:bodyPr/>
        <a:lstStyle/>
        <a:p>
          <a:pPr rtl="1"/>
          <a:r>
            <a:rPr lang="ar-EG" b="1" dirty="0" smtClean="0"/>
            <a:t>"عرب وعالم":</a:t>
          </a:r>
        </a:p>
        <a:p>
          <a:pPr rtl="1"/>
          <a:r>
            <a:rPr lang="ar-EG" b="1" dirty="0" smtClean="0"/>
            <a:t> </a:t>
          </a:r>
          <a:r>
            <a:rPr lang="ar-EG" dirty="0" smtClean="0"/>
            <a:t>يتم فيها نشر الأخبار والمقالات والتقارير السياسية المتعلقة بمنطقة الشرق الأوسط والعالم العربي، بالإضافة للأرشيف الكامل للأخبار والتقارير والمقالات المتعلقة بها على الموقع.</a:t>
          </a:r>
          <a:endParaRPr lang="ar-EG" dirty="0"/>
        </a:p>
      </dgm:t>
    </dgm:pt>
    <dgm:pt modelId="{3A1757F5-7580-4CE0-87F8-123DCC95B0BC}" type="parTrans" cxnId="{D9C9BB4D-0945-4C23-8BAE-EEED05F124D6}">
      <dgm:prSet/>
      <dgm:spPr/>
      <dgm:t>
        <a:bodyPr/>
        <a:lstStyle/>
        <a:p>
          <a:pPr rtl="1"/>
          <a:endParaRPr lang="ar-EG"/>
        </a:p>
      </dgm:t>
    </dgm:pt>
    <dgm:pt modelId="{9463DF96-EF44-450F-A584-647974B18E23}" type="sibTrans" cxnId="{D9C9BB4D-0945-4C23-8BAE-EEED05F124D6}">
      <dgm:prSet/>
      <dgm:spPr/>
      <dgm:t>
        <a:bodyPr/>
        <a:lstStyle/>
        <a:p>
          <a:pPr rtl="1"/>
          <a:endParaRPr lang="ar-EG"/>
        </a:p>
      </dgm:t>
    </dgm:pt>
    <dgm:pt modelId="{C8B2858B-00BA-4C3E-B85B-CE7DB50B8388}">
      <dgm:prSet/>
      <dgm:spPr/>
      <dgm:t>
        <a:bodyPr/>
        <a:lstStyle/>
        <a:p>
          <a:pPr rtl="1"/>
          <a:r>
            <a:rPr lang="ar-EG" b="1" dirty="0" smtClean="0"/>
            <a:t>"السعودية":</a:t>
          </a:r>
        </a:p>
        <a:p>
          <a:pPr rtl="1"/>
          <a:r>
            <a:rPr lang="ar-EG" b="1" dirty="0" smtClean="0"/>
            <a:t> </a:t>
          </a:r>
          <a:r>
            <a:rPr lang="ar-EG" dirty="0" smtClean="0"/>
            <a:t>أنشئت هذه الصفحة نظراً للإقبال والاهتمام الكبير لقراء السعودية على الموقع، حيث ينشر فيها الأخبار المتعلقة بالسعودية من مختلف مناطق المملكة وعلى مدار الساعة.</a:t>
          </a:r>
          <a:endParaRPr lang="ar-EG" dirty="0"/>
        </a:p>
      </dgm:t>
    </dgm:pt>
    <dgm:pt modelId="{768C2BAB-36E2-43FB-A14C-B6C8F9BC8D64}" type="parTrans" cxnId="{0413C888-F78B-4C93-A694-037C7D13006F}">
      <dgm:prSet/>
      <dgm:spPr/>
      <dgm:t>
        <a:bodyPr/>
        <a:lstStyle/>
        <a:p>
          <a:pPr rtl="1"/>
          <a:endParaRPr lang="ar-EG"/>
        </a:p>
      </dgm:t>
    </dgm:pt>
    <dgm:pt modelId="{9E82FCD6-5F7F-42A5-98A0-91DF1743135C}" type="sibTrans" cxnId="{0413C888-F78B-4C93-A694-037C7D13006F}">
      <dgm:prSet/>
      <dgm:spPr/>
      <dgm:t>
        <a:bodyPr/>
        <a:lstStyle/>
        <a:p>
          <a:pPr rtl="1"/>
          <a:endParaRPr lang="ar-EG"/>
        </a:p>
      </dgm:t>
    </dgm:pt>
    <dgm:pt modelId="{207A32FC-895F-46B5-9D99-9429FD566D6C}">
      <dgm:prSet/>
      <dgm:spPr/>
      <dgm:t>
        <a:bodyPr/>
        <a:lstStyle/>
        <a:p>
          <a:pPr rtl="1"/>
          <a:r>
            <a:rPr lang="ar-EG" b="1" dirty="0" smtClean="0"/>
            <a:t>"المغرب العربي": </a:t>
          </a:r>
          <a:r>
            <a:rPr lang="ar-EG" dirty="0" smtClean="0"/>
            <a:t>ويحتوي هذا القسم على صفحات لدول شمال إفريقيا.. المغرب والجزائر وتونس وليبيا وموريتانيا، ينشر من خلالها الأخبار والمناسبات والنشاطات المختلفة لهذه الدول.</a:t>
          </a:r>
          <a:endParaRPr lang="ar-EG" dirty="0"/>
        </a:p>
      </dgm:t>
    </dgm:pt>
    <dgm:pt modelId="{D3F345E3-9E85-4CBF-A6EB-B5482D614E3C}" type="parTrans" cxnId="{423C1781-0713-4137-955F-B103E371CE47}">
      <dgm:prSet/>
      <dgm:spPr/>
      <dgm:t>
        <a:bodyPr/>
        <a:lstStyle/>
        <a:p>
          <a:pPr rtl="1"/>
          <a:endParaRPr lang="ar-EG"/>
        </a:p>
      </dgm:t>
    </dgm:pt>
    <dgm:pt modelId="{15A85256-8757-42CE-B125-046D8B4BD597}" type="sibTrans" cxnId="{423C1781-0713-4137-955F-B103E371CE47}">
      <dgm:prSet/>
      <dgm:spPr/>
      <dgm:t>
        <a:bodyPr/>
        <a:lstStyle/>
        <a:p>
          <a:pPr rtl="1"/>
          <a:endParaRPr lang="ar-EG"/>
        </a:p>
      </dgm:t>
    </dgm:pt>
    <dgm:pt modelId="{B6FAE23A-AB33-4B86-9159-429655DD0DFB}">
      <dgm:prSet/>
      <dgm:spPr/>
      <dgm:t>
        <a:bodyPr/>
        <a:lstStyle/>
        <a:p>
          <a:pPr rtl="1"/>
          <a:r>
            <a:rPr lang="ar-EG" b="1" dirty="0" smtClean="0"/>
            <a:t>"رياضة":</a:t>
          </a:r>
        </a:p>
        <a:p>
          <a:pPr rtl="1"/>
          <a:r>
            <a:rPr lang="ar-EG" b="1" dirty="0" smtClean="0"/>
            <a:t> </a:t>
          </a:r>
          <a:r>
            <a:rPr lang="ar-EG" dirty="0" smtClean="0"/>
            <a:t>يتم فيها نشر الأخبار والمقالات والتقارير الرياضية، بالإضافة للأرشيف الكامل للأخبار الرياضية على الموقع. </a:t>
          </a:r>
          <a:endParaRPr lang="ar-EG" dirty="0"/>
        </a:p>
      </dgm:t>
    </dgm:pt>
    <dgm:pt modelId="{7E6BF0C5-6EA1-46EB-B39C-1E87CEBA9944}" type="parTrans" cxnId="{BAA1773E-E8F7-44DD-AC5A-3FA9A5DB36AD}">
      <dgm:prSet/>
      <dgm:spPr/>
      <dgm:t>
        <a:bodyPr/>
        <a:lstStyle/>
        <a:p>
          <a:pPr rtl="1"/>
          <a:endParaRPr lang="ar-EG"/>
        </a:p>
      </dgm:t>
    </dgm:pt>
    <dgm:pt modelId="{888C3EE5-4DAD-4A52-906E-B60540D692AC}" type="sibTrans" cxnId="{BAA1773E-E8F7-44DD-AC5A-3FA9A5DB36AD}">
      <dgm:prSet/>
      <dgm:spPr/>
      <dgm:t>
        <a:bodyPr/>
        <a:lstStyle/>
        <a:p>
          <a:pPr rtl="1"/>
          <a:endParaRPr lang="ar-EG"/>
        </a:p>
      </dgm:t>
    </dgm:pt>
    <dgm:pt modelId="{80A015F1-F699-4019-AE38-D7C0901A1E23}">
      <dgm:prSet/>
      <dgm:spPr/>
      <dgm:t>
        <a:bodyPr/>
        <a:lstStyle/>
        <a:p>
          <a:pPr rtl="1"/>
          <a:r>
            <a:rPr lang="ar-EG" b="1" dirty="0" smtClean="0"/>
            <a:t>"طب وصحة": </a:t>
          </a:r>
        </a:p>
        <a:p>
          <a:pPr rtl="1"/>
          <a:r>
            <a:rPr lang="ar-EG" dirty="0" smtClean="0"/>
            <a:t>تنشر فيها الأخبار والتقارير الطبية والمقالات المتخصصة في ذلك المجال، بالإضافة للأرشيف الكامل للموضوعات الطبية والصحية التي تنشر على الموقع.</a:t>
          </a:r>
          <a:endParaRPr lang="ar-EG" dirty="0"/>
        </a:p>
      </dgm:t>
    </dgm:pt>
    <dgm:pt modelId="{AA7B4D35-396C-47FB-B613-5DD3C447F7FB}" type="parTrans" cxnId="{933264E9-28A7-41EC-81F4-2DECB662A919}">
      <dgm:prSet/>
      <dgm:spPr/>
      <dgm:t>
        <a:bodyPr/>
        <a:lstStyle/>
        <a:p>
          <a:pPr rtl="1"/>
          <a:endParaRPr lang="ar-EG"/>
        </a:p>
      </dgm:t>
    </dgm:pt>
    <dgm:pt modelId="{E33F9343-E824-4D3C-8A31-07EB1CB2666D}" type="sibTrans" cxnId="{933264E9-28A7-41EC-81F4-2DECB662A919}">
      <dgm:prSet/>
      <dgm:spPr/>
      <dgm:t>
        <a:bodyPr/>
        <a:lstStyle/>
        <a:p>
          <a:pPr rtl="1"/>
          <a:endParaRPr lang="ar-EG"/>
        </a:p>
      </dgm:t>
    </dgm:pt>
    <dgm:pt modelId="{C0FC8A68-C5A8-4A71-9910-9EC0FF6B73B0}" type="pres">
      <dgm:prSet presAssocID="{F567B4BC-1C23-4680-A184-D4E8C94D722A}" presName="CompostProcess" presStyleCnt="0">
        <dgm:presLayoutVars>
          <dgm:dir/>
          <dgm:resizeHandles val="exact"/>
        </dgm:presLayoutVars>
      </dgm:prSet>
      <dgm:spPr/>
    </dgm:pt>
    <dgm:pt modelId="{A21AE045-64A6-4EB8-817B-E77F89BC1412}" type="pres">
      <dgm:prSet presAssocID="{F567B4BC-1C23-4680-A184-D4E8C94D722A}" presName="arrow" presStyleLbl="bgShp" presStyleIdx="0" presStyleCnt="1"/>
      <dgm:spPr/>
    </dgm:pt>
    <dgm:pt modelId="{3158AFE5-7547-480E-8551-FC5E5142D695}" type="pres">
      <dgm:prSet presAssocID="{F567B4BC-1C23-4680-A184-D4E8C94D722A}" presName="linearProcess" presStyleCnt="0"/>
      <dgm:spPr/>
    </dgm:pt>
    <dgm:pt modelId="{E0D9D21D-59BB-47DA-9B23-8CE817781273}" type="pres">
      <dgm:prSet presAssocID="{F2C8E881-AF84-49BE-BE0E-40DCC27C349B}" presName="textNode" presStyleLbl="node1" presStyleIdx="0" presStyleCnt="5" custScaleY="122222">
        <dgm:presLayoutVars>
          <dgm:bulletEnabled val="1"/>
        </dgm:presLayoutVars>
      </dgm:prSet>
      <dgm:spPr/>
    </dgm:pt>
    <dgm:pt modelId="{A8EF59DC-257C-44C5-A4FB-70F4AC0FAFC4}" type="pres">
      <dgm:prSet presAssocID="{9463DF96-EF44-450F-A584-647974B18E23}" presName="sibTrans" presStyleCnt="0"/>
      <dgm:spPr/>
    </dgm:pt>
    <dgm:pt modelId="{01CE8E53-E94B-4F67-B77E-0AFB951CABD1}" type="pres">
      <dgm:prSet presAssocID="{C8B2858B-00BA-4C3E-B85B-CE7DB50B8388}" presName="textNode" presStyleLbl="node1" presStyleIdx="1" presStyleCnt="5" custScaleY="122222">
        <dgm:presLayoutVars>
          <dgm:bulletEnabled val="1"/>
        </dgm:presLayoutVars>
      </dgm:prSet>
      <dgm:spPr/>
    </dgm:pt>
    <dgm:pt modelId="{C7273235-6FA7-40E0-B564-6336F9780578}" type="pres">
      <dgm:prSet presAssocID="{9E82FCD6-5F7F-42A5-98A0-91DF1743135C}" presName="sibTrans" presStyleCnt="0"/>
      <dgm:spPr/>
    </dgm:pt>
    <dgm:pt modelId="{4B4456EB-88AB-4221-B553-A7BE02799C17}" type="pres">
      <dgm:prSet presAssocID="{207A32FC-895F-46B5-9D99-9429FD566D6C}" presName="textNode" presStyleLbl="node1" presStyleIdx="2" presStyleCnt="5" custScaleY="116667">
        <dgm:presLayoutVars>
          <dgm:bulletEnabled val="1"/>
        </dgm:presLayoutVars>
      </dgm:prSet>
      <dgm:spPr/>
    </dgm:pt>
    <dgm:pt modelId="{CC5F20EC-A3D2-4821-8E48-33DC036ED1C2}" type="pres">
      <dgm:prSet presAssocID="{15A85256-8757-42CE-B125-046D8B4BD597}" presName="sibTrans" presStyleCnt="0"/>
      <dgm:spPr/>
    </dgm:pt>
    <dgm:pt modelId="{5056239E-6E12-4878-B41B-8F92B88F4E5D}" type="pres">
      <dgm:prSet presAssocID="{B6FAE23A-AB33-4B86-9159-429655DD0DFB}" presName="textNode" presStyleLbl="node1" presStyleIdx="3" presStyleCnt="5" custScaleY="116667">
        <dgm:presLayoutVars>
          <dgm:bulletEnabled val="1"/>
        </dgm:presLayoutVars>
      </dgm:prSet>
      <dgm:spPr/>
    </dgm:pt>
    <dgm:pt modelId="{5878D2D7-11AB-4BB7-9897-5C6AAB59B719}" type="pres">
      <dgm:prSet presAssocID="{888C3EE5-4DAD-4A52-906E-B60540D692AC}" presName="sibTrans" presStyleCnt="0"/>
      <dgm:spPr/>
    </dgm:pt>
    <dgm:pt modelId="{3932642D-6582-4C77-975C-BE412C054C45}" type="pres">
      <dgm:prSet presAssocID="{80A015F1-F699-4019-AE38-D7C0901A1E23}" presName="textNode" presStyleLbl="node1" presStyleIdx="4" presStyleCnt="5" custScaleY="111111">
        <dgm:presLayoutVars>
          <dgm:bulletEnabled val="1"/>
        </dgm:presLayoutVars>
      </dgm:prSet>
      <dgm:spPr/>
    </dgm:pt>
  </dgm:ptLst>
  <dgm:cxnLst>
    <dgm:cxn modelId="{D9C9BB4D-0945-4C23-8BAE-EEED05F124D6}" srcId="{F567B4BC-1C23-4680-A184-D4E8C94D722A}" destId="{F2C8E881-AF84-49BE-BE0E-40DCC27C349B}" srcOrd="0" destOrd="0" parTransId="{3A1757F5-7580-4CE0-87F8-123DCC95B0BC}" sibTransId="{9463DF96-EF44-450F-A584-647974B18E23}"/>
    <dgm:cxn modelId="{AF387BF7-41F1-4738-B161-17A05E1051CB}" type="presOf" srcId="{F2C8E881-AF84-49BE-BE0E-40DCC27C349B}" destId="{E0D9D21D-59BB-47DA-9B23-8CE817781273}" srcOrd="0" destOrd="0" presId="urn:microsoft.com/office/officeart/2005/8/layout/hProcess9"/>
    <dgm:cxn modelId="{C052BF80-26AB-4679-B488-0EB4FD9750C1}" type="presOf" srcId="{207A32FC-895F-46B5-9D99-9429FD566D6C}" destId="{4B4456EB-88AB-4221-B553-A7BE02799C17}" srcOrd="0" destOrd="0" presId="urn:microsoft.com/office/officeart/2005/8/layout/hProcess9"/>
    <dgm:cxn modelId="{423C1781-0713-4137-955F-B103E371CE47}" srcId="{F567B4BC-1C23-4680-A184-D4E8C94D722A}" destId="{207A32FC-895F-46B5-9D99-9429FD566D6C}" srcOrd="2" destOrd="0" parTransId="{D3F345E3-9E85-4CBF-A6EB-B5482D614E3C}" sibTransId="{15A85256-8757-42CE-B125-046D8B4BD597}"/>
    <dgm:cxn modelId="{4E5BE6E3-95BD-4CDB-A8A1-44AD8DE30400}" type="presOf" srcId="{B6FAE23A-AB33-4B86-9159-429655DD0DFB}" destId="{5056239E-6E12-4878-B41B-8F92B88F4E5D}" srcOrd="0" destOrd="0" presId="urn:microsoft.com/office/officeart/2005/8/layout/hProcess9"/>
    <dgm:cxn modelId="{20616BF2-830E-46E6-8446-6A5E50A3FBF8}" type="presOf" srcId="{C8B2858B-00BA-4C3E-B85B-CE7DB50B8388}" destId="{01CE8E53-E94B-4F67-B77E-0AFB951CABD1}" srcOrd="0" destOrd="0" presId="urn:microsoft.com/office/officeart/2005/8/layout/hProcess9"/>
    <dgm:cxn modelId="{0413C888-F78B-4C93-A694-037C7D13006F}" srcId="{F567B4BC-1C23-4680-A184-D4E8C94D722A}" destId="{C8B2858B-00BA-4C3E-B85B-CE7DB50B8388}" srcOrd="1" destOrd="0" parTransId="{768C2BAB-36E2-43FB-A14C-B6C8F9BC8D64}" sibTransId="{9E82FCD6-5F7F-42A5-98A0-91DF1743135C}"/>
    <dgm:cxn modelId="{BAA1773E-E8F7-44DD-AC5A-3FA9A5DB36AD}" srcId="{F567B4BC-1C23-4680-A184-D4E8C94D722A}" destId="{B6FAE23A-AB33-4B86-9159-429655DD0DFB}" srcOrd="3" destOrd="0" parTransId="{7E6BF0C5-6EA1-46EB-B39C-1E87CEBA9944}" sibTransId="{888C3EE5-4DAD-4A52-906E-B60540D692AC}"/>
    <dgm:cxn modelId="{F2E6DF23-65E6-43CF-A022-9898A7F716FD}" type="presOf" srcId="{F567B4BC-1C23-4680-A184-D4E8C94D722A}" destId="{C0FC8A68-C5A8-4A71-9910-9EC0FF6B73B0}" srcOrd="0" destOrd="0" presId="urn:microsoft.com/office/officeart/2005/8/layout/hProcess9"/>
    <dgm:cxn modelId="{D5F0BE6C-EFED-49BA-9935-039F23828E80}" type="presOf" srcId="{80A015F1-F699-4019-AE38-D7C0901A1E23}" destId="{3932642D-6582-4C77-975C-BE412C054C45}" srcOrd="0" destOrd="0" presId="urn:microsoft.com/office/officeart/2005/8/layout/hProcess9"/>
    <dgm:cxn modelId="{933264E9-28A7-41EC-81F4-2DECB662A919}" srcId="{F567B4BC-1C23-4680-A184-D4E8C94D722A}" destId="{80A015F1-F699-4019-AE38-D7C0901A1E23}" srcOrd="4" destOrd="0" parTransId="{AA7B4D35-396C-47FB-B613-5DD3C447F7FB}" sibTransId="{E33F9343-E824-4D3C-8A31-07EB1CB2666D}"/>
    <dgm:cxn modelId="{34C7DC39-A9CA-4646-9477-39199B99C92D}" type="presParOf" srcId="{C0FC8A68-C5A8-4A71-9910-9EC0FF6B73B0}" destId="{A21AE045-64A6-4EB8-817B-E77F89BC1412}" srcOrd="0" destOrd="0" presId="urn:microsoft.com/office/officeart/2005/8/layout/hProcess9"/>
    <dgm:cxn modelId="{CF6F2978-5231-4AC2-917D-C117A4A9A7C0}" type="presParOf" srcId="{C0FC8A68-C5A8-4A71-9910-9EC0FF6B73B0}" destId="{3158AFE5-7547-480E-8551-FC5E5142D695}" srcOrd="1" destOrd="0" presId="urn:microsoft.com/office/officeart/2005/8/layout/hProcess9"/>
    <dgm:cxn modelId="{BF37C9B4-E0AB-45BB-817C-05700B236F7E}" type="presParOf" srcId="{3158AFE5-7547-480E-8551-FC5E5142D695}" destId="{E0D9D21D-59BB-47DA-9B23-8CE817781273}" srcOrd="0" destOrd="0" presId="urn:microsoft.com/office/officeart/2005/8/layout/hProcess9"/>
    <dgm:cxn modelId="{38025E6E-5049-4DC7-A7FE-72A5231FF81D}" type="presParOf" srcId="{3158AFE5-7547-480E-8551-FC5E5142D695}" destId="{A8EF59DC-257C-44C5-A4FB-70F4AC0FAFC4}" srcOrd="1" destOrd="0" presId="urn:microsoft.com/office/officeart/2005/8/layout/hProcess9"/>
    <dgm:cxn modelId="{0F7EA8AD-1B9A-437B-A1A3-1494DA06271D}" type="presParOf" srcId="{3158AFE5-7547-480E-8551-FC5E5142D695}" destId="{01CE8E53-E94B-4F67-B77E-0AFB951CABD1}" srcOrd="2" destOrd="0" presId="urn:microsoft.com/office/officeart/2005/8/layout/hProcess9"/>
    <dgm:cxn modelId="{A07639EB-C0C8-4CC8-912D-9DB4BF37F1A3}" type="presParOf" srcId="{3158AFE5-7547-480E-8551-FC5E5142D695}" destId="{C7273235-6FA7-40E0-B564-6336F9780578}" srcOrd="3" destOrd="0" presId="urn:microsoft.com/office/officeart/2005/8/layout/hProcess9"/>
    <dgm:cxn modelId="{26197033-1D6B-41D1-9F94-F3AC06D18834}" type="presParOf" srcId="{3158AFE5-7547-480E-8551-FC5E5142D695}" destId="{4B4456EB-88AB-4221-B553-A7BE02799C17}" srcOrd="4" destOrd="0" presId="urn:microsoft.com/office/officeart/2005/8/layout/hProcess9"/>
    <dgm:cxn modelId="{7F50E56E-7599-4974-B929-D1696377E175}" type="presParOf" srcId="{3158AFE5-7547-480E-8551-FC5E5142D695}" destId="{CC5F20EC-A3D2-4821-8E48-33DC036ED1C2}" srcOrd="5" destOrd="0" presId="urn:microsoft.com/office/officeart/2005/8/layout/hProcess9"/>
    <dgm:cxn modelId="{250B7203-F32B-482D-8068-94E8BBC23442}" type="presParOf" srcId="{3158AFE5-7547-480E-8551-FC5E5142D695}" destId="{5056239E-6E12-4878-B41B-8F92B88F4E5D}" srcOrd="6" destOrd="0" presId="urn:microsoft.com/office/officeart/2005/8/layout/hProcess9"/>
    <dgm:cxn modelId="{9ED966FE-8402-443D-B771-EC4D81840864}" type="presParOf" srcId="{3158AFE5-7547-480E-8551-FC5E5142D695}" destId="{5878D2D7-11AB-4BB7-9897-5C6AAB59B719}" srcOrd="7" destOrd="0" presId="urn:microsoft.com/office/officeart/2005/8/layout/hProcess9"/>
    <dgm:cxn modelId="{DE68709F-8BB4-4083-9639-EBDB913B9726}" type="presParOf" srcId="{3158AFE5-7547-480E-8551-FC5E5142D695}" destId="{3932642D-6582-4C77-975C-BE412C054C45}"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E74358-FD1A-4912-9978-4B31AAC7C18D}">
      <dsp:nvSpPr>
        <dsp:cNvPr id="0" name=""/>
        <dsp:cNvSpPr/>
      </dsp:nvSpPr>
      <dsp:spPr>
        <a:xfrm>
          <a:off x="3391994" y="1276370"/>
          <a:ext cx="1709959" cy="170995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FE76CEDA-2498-4A05-A3B6-877743150693}">
      <dsp:nvSpPr>
        <dsp:cNvPr id="0" name=""/>
        <dsp:cNvSpPr/>
      </dsp:nvSpPr>
      <dsp:spPr>
        <a:xfrm>
          <a:off x="3178250" y="0"/>
          <a:ext cx="2137449" cy="116436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r>
            <a:rPr lang="ar-EG" sz="2400" b="1" kern="1200" dirty="0" smtClean="0"/>
            <a:t>غياب الأطر القانونية المنظمة </a:t>
          </a:r>
          <a:r>
            <a:rPr lang="ar-EG" sz="2400" b="1" kern="1200" smtClean="0"/>
            <a:t>لعملها.</a:t>
          </a:r>
          <a:endParaRPr lang="ar-EG" sz="2400" kern="1200" dirty="0"/>
        </a:p>
      </dsp:txBody>
      <dsp:txXfrm>
        <a:off x="3178250" y="0"/>
        <a:ext cx="2137449" cy="1164369"/>
      </dsp:txXfrm>
    </dsp:sp>
    <dsp:sp modelId="{CCD65726-24BB-479C-931C-6075422CA32A}">
      <dsp:nvSpPr>
        <dsp:cNvPr id="0" name=""/>
        <dsp:cNvSpPr/>
      </dsp:nvSpPr>
      <dsp:spPr>
        <a:xfrm>
          <a:off x="3947019" y="1596849"/>
          <a:ext cx="1709959" cy="170995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2432E589-CEDF-45DE-9651-DCD0FA349445}">
      <dsp:nvSpPr>
        <dsp:cNvPr id="0" name=""/>
        <dsp:cNvSpPr/>
      </dsp:nvSpPr>
      <dsp:spPr>
        <a:xfrm>
          <a:off x="5783800" y="1108923"/>
          <a:ext cx="2025589" cy="127526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r>
            <a:rPr lang="ar-EG" sz="2400" b="1" kern="1200" dirty="0" smtClean="0"/>
            <a:t>الانقسام بين أقلية تمتلك القدرة على استخدام شبكة الإنترنت وأغلبية لازالت تفتقد تلك القدرة.</a:t>
          </a:r>
          <a:endParaRPr lang="ar-EG" sz="2400" kern="1200" dirty="0"/>
        </a:p>
      </dsp:txBody>
      <dsp:txXfrm>
        <a:off x="5783800" y="1108923"/>
        <a:ext cx="2025589" cy="1275261"/>
      </dsp:txXfrm>
    </dsp:sp>
    <dsp:sp modelId="{AB20C407-98B3-40AA-9FB0-DC2F1683877B}">
      <dsp:nvSpPr>
        <dsp:cNvPr id="0" name=""/>
        <dsp:cNvSpPr/>
      </dsp:nvSpPr>
      <dsp:spPr>
        <a:xfrm>
          <a:off x="3947019" y="2237807"/>
          <a:ext cx="1709959" cy="170995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71AC0B03-E00F-4F2C-BD3D-0F30B9DFBFC9}">
      <dsp:nvSpPr>
        <dsp:cNvPr id="0" name=""/>
        <dsp:cNvSpPr/>
      </dsp:nvSpPr>
      <dsp:spPr>
        <a:xfrm>
          <a:off x="5783800" y="3010726"/>
          <a:ext cx="2025589" cy="142496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r>
            <a:rPr lang="ar-EG" sz="2400" b="1" kern="1200" dirty="0" smtClean="0"/>
            <a:t>تزايد سيطرة الحكومات على العديد من مواقع الشبكة.</a:t>
          </a:r>
          <a:endParaRPr lang="ar-EG" sz="2400" kern="1200" dirty="0"/>
        </a:p>
      </dsp:txBody>
      <dsp:txXfrm>
        <a:off x="5783800" y="3010726"/>
        <a:ext cx="2025589" cy="1424966"/>
      </dsp:txXfrm>
    </dsp:sp>
    <dsp:sp modelId="{091977C9-88E7-40C4-80AB-85FC9212CA81}">
      <dsp:nvSpPr>
        <dsp:cNvPr id="0" name=""/>
        <dsp:cNvSpPr/>
      </dsp:nvSpPr>
      <dsp:spPr>
        <a:xfrm>
          <a:off x="3391994" y="2558840"/>
          <a:ext cx="1709959" cy="170995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669A0C1A-48FE-4E0F-A060-DCFAFF378762}">
      <dsp:nvSpPr>
        <dsp:cNvPr id="0" name=""/>
        <dsp:cNvSpPr/>
      </dsp:nvSpPr>
      <dsp:spPr>
        <a:xfrm>
          <a:off x="3178250" y="4380246"/>
          <a:ext cx="2137449" cy="116436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r>
            <a:rPr lang="ar-EG" sz="2400" b="1" kern="1200" dirty="0" smtClean="0"/>
            <a:t>الشكوك حول مساحة الحرية الحقيقية المتاحة لهذه المواقع.</a:t>
          </a:r>
          <a:endParaRPr lang="ar-EG" sz="2400" kern="1200" dirty="0"/>
        </a:p>
      </dsp:txBody>
      <dsp:txXfrm>
        <a:off x="3178250" y="4380246"/>
        <a:ext cx="2137449" cy="1164369"/>
      </dsp:txXfrm>
    </dsp:sp>
    <dsp:sp modelId="{50FA69EB-88F3-4454-B6C0-023804D23991}">
      <dsp:nvSpPr>
        <dsp:cNvPr id="0" name=""/>
        <dsp:cNvSpPr/>
      </dsp:nvSpPr>
      <dsp:spPr>
        <a:xfrm>
          <a:off x="2836970" y="2237807"/>
          <a:ext cx="1709959" cy="170995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9A534D1F-9D39-4438-9911-F8C2B3AB57D8}">
      <dsp:nvSpPr>
        <dsp:cNvPr id="0" name=""/>
        <dsp:cNvSpPr/>
      </dsp:nvSpPr>
      <dsp:spPr>
        <a:xfrm>
          <a:off x="420209" y="3010726"/>
          <a:ext cx="2554288" cy="142496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rtl="1">
            <a:lnSpc>
              <a:spcPct val="90000"/>
            </a:lnSpc>
            <a:spcBef>
              <a:spcPct val="0"/>
            </a:spcBef>
            <a:spcAft>
              <a:spcPct val="35000"/>
            </a:spcAft>
          </a:pPr>
          <a:r>
            <a:rPr lang="ar-EG" sz="2000" b="1" kern="1200" dirty="0" smtClean="0"/>
            <a:t>تخفيض الحواجز أمام عملية نشر المعلومات والآراء الفردية من خلال الشبكة سيؤدي إلى المزيد من إضـعاف قدرة الرأي الفردي على التأثير في عملية صناعة القرار.</a:t>
          </a:r>
          <a:endParaRPr lang="ar-EG" sz="2000" kern="1200" dirty="0"/>
        </a:p>
      </dsp:txBody>
      <dsp:txXfrm>
        <a:off x="420209" y="3010726"/>
        <a:ext cx="2554288" cy="1424966"/>
      </dsp:txXfrm>
    </dsp:sp>
    <dsp:sp modelId="{9B8E63E9-3912-4DCB-8567-6F5E36A0EC2F}">
      <dsp:nvSpPr>
        <dsp:cNvPr id="0" name=""/>
        <dsp:cNvSpPr/>
      </dsp:nvSpPr>
      <dsp:spPr>
        <a:xfrm>
          <a:off x="2836970" y="1596849"/>
          <a:ext cx="1709959" cy="170995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15194785-AD07-4319-9F0F-75AEA4E5299E}">
      <dsp:nvSpPr>
        <dsp:cNvPr id="0" name=""/>
        <dsp:cNvSpPr/>
      </dsp:nvSpPr>
      <dsp:spPr>
        <a:xfrm>
          <a:off x="684559" y="1108923"/>
          <a:ext cx="2025589" cy="142496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rtl="1">
            <a:lnSpc>
              <a:spcPct val="90000"/>
            </a:lnSpc>
            <a:spcBef>
              <a:spcPct val="0"/>
            </a:spcBef>
            <a:spcAft>
              <a:spcPct val="35000"/>
            </a:spcAft>
          </a:pPr>
          <a:r>
            <a:rPr lang="ar-EG" sz="2000" b="1" kern="1200" dirty="0" smtClean="0"/>
            <a:t>دعم الإعلام الإلكتروني من حالة التفكيك داخل المجتمع على عكس ما هو متوقع من دور لها في إحداث توافق عام.</a:t>
          </a:r>
          <a:endParaRPr lang="ar-EG" sz="2000" kern="1200" dirty="0"/>
        </a:p>
      </dsp:txBody>
      <dsp:txXfrm>
        <a:off x="684559" y="1108923"/>
        <a:ext cx="2025589" cy="14249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1AE045-64A6-4EB8-817B-E77F89BC1412}">
      <dsp:nvSpPr>
        <dsp:cNvPr id="0" name=""/>
        <dsp:cNvSpPr/>
      </dsp:nvSpPr>
      <dsp:spPr>
        <a:xfrm>
          <a:off x="617219" y="0"/>
          <a:ext cx="6995160" cy="648072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0D9D21D-59BB-47DA-9B23-8CE817781273}">
      <dsp:nvSpPr>
        <dsp:cNvPr id="0" name=""/>
        <dsp:cNvSpPr/>
      </dsp:nvSpPr>
      <dsp:spPr>
        <a:xfrm>
          <a:off x="3616" y="1656186"/>
          <a:ext cx="1581224" cy="31683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1">
            <a:lnSpc>
              <a:spcPct val="90000"/>
            </a:lnSpc>
            <a:spcBef>
              <a:spcPct val="0"/>
            </a:spcBef>
            <a:spcAft>
              <a:spcPct val="35000"/>
            </a:spcAft>
          </a:pPr>
          <a:r>
            <a:rPr lang="ar-EG" sz="1500" b="1" kern="1200" dirty="0" smtClean="0"/>
            <a:t>"عرب وعالم":</a:t>
          </a:r>
        </a:p>
        <a:p>
          <a:pPr lvl="0" algn="ctr" defTabSz="666750" rtl="1">
            <a:lnSpc>
              <a:spcPct val="90000"/>
            </a:lnSpc>
            <a:spcBef>
              <a:spcPct val="0"/>
            </a:spcBef>
            <a:spcAft>
              <a:spcPct val="35000"/>
            </a:spcAft>
          </a:pPr>
          <a:r>
            <a:rPr lang="ar-EG" sz="1500" b="1" kern="1200" dirty="0" smtClean="0"/>
            <a:t> </a:t>
          </a:r>
          <a:r>
            <a:rPr lang="ar-EG" sz="1500" kern="1200" dirty="0" smtClean="0"/>
            <a:t>يتم فيها نشر الأخبار والمقالات والتقارير السياسية المتعلقة بمنطقة الشرق الأوسط والعالم العربي، بالإضافة للأرشيف الكامل للأخبار والتقارير والمقالات المتعلقة بها على الموقع.</a:t>
          </a:r>
          <a:endParaRPr lang="ar-EG" sz="1500" kern="1200" dirty="0"/>
        </a:p>
      </dsp:txBody>
      <dsp:txXfrm>
        <a:off x="80805" y="1733375"/>
        <a:ext cx="1426846" cy="3013968"/>
      </dsp:txXfrm>
    </dsp:sp>
    <dsp:sp modelId="{01CE8E53-E94B-4F67-B77E-0AFB951CABD1}">
      <dsp:nvSpPr>
        <dsp:cNvPr id="0" name=""/>
        <dsp:cNvSpPr/>
      </dsp:nvSpPr>
      <dsp:spPr>
        <a:xfrm>
          <a:off x="1663902" y="1656186"/>
          <a:ext cx="1581224" cy="31683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1">
            <a:lnSpc>
              <a:spcPct val="90000"/>
            </a:lnSpc>
            <a:spcBef>
              <a:spcPct val="0"/>
            </a:spcBef>
            <a:spcAft>
              <a:spcPct val="35000"/>
            </a:spcAft>
          </a:pPr>
          <a:r>
            <a:rPr lang="ar-EG" sz="1500" b="1" kern="1200" dirty="0" smtClean="0"/>
            <a:t>"السعودية":</a:t>
          </a:r>
        </a:p>
        <a:p>
          <a:pPr lvl="0" algn="ctr" defTabSz="666750" rtl="1">
            <a:lnSpc>
              <a:spcPct val="90000"/>
            </a:lnSpc>
            <a:spcBef>
              <a:spcPct val="0"/>
            </a:spcBef>
            <a:spcAft>
              <a:spcPct val="35000"/>
            </a:spcAft>
          </a:pPr>
          <a:r>
            <a:rPr lang="ar-EG" sz="1500" b="1" kern="1200" dirty="0" smtClean="0"/>
            <a:t> </a:t>
          </a:r>
          <a:r>
            <a:rPr lang="ar-EG" sz="1500" kern="1200" dirty="0" smtClean="0"/>
            <a:t>أنشئت هذه الصفحة نظراً للإقبال والاهتمام الكبير لقراء السعودية على الموقع، حيث ينشر فيها الأخبار المتعلقة بالسعودية من مختلف مناطق المملكة وعلى مدار الساعة.</a:t>
          </a:r>
          <a:endParaRPr lang="ar-EG" sz="1500" kern="1200" dirty="0"/>
        </a:p>
      </dsp:txBody>
      <dsp:txXfrm>
        <a:off x="1741091" y="1733375"/>
        <a:ext cx="1426846" cy="3013968"/>
      </dsp:txXfrm>
    </dsp:sp>
    <dsp:sp modelId="{4B4456EB-88AB-4221-B553-A7BE02799C17}">
      <dsp:nvSpPr>
        <dsp:cNvPr id="0" name=""/>
        <dsp:cNvSpPr/>
      </dsp:nvSpPr>
      <dsp:spPr>
        <a:xfrm>
          <a:off x="3324187" y="1728187"/>
          <a:ext cx="1581224" cy="302434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1">
            <a:lnSpc>
              <a:spcPct val="90000"/>
            </a:lnSpc>
            <a:spcBef>
              <a:spcPct val="0"/>
            </a:spcBef>
            <a:spcAft>
              <a:spcPct val="35000"/>
            </a:spcAft>
          </a:pPr>
          <a:r>
            <a:rPr lang="ar-EG" sz="1500" b="1" kern="1200" dirty="0" smtClean="0"/>
            <a:t>"المغرب العربي": </a:t>
          </a:r>
          <a:r>
            <a:rPr lang="ar-EG" sz="1500" kern="1200" dirty="0" smtClean="0"/>
            <a:t>ويحتوي هذا القسم على صفحات لدول شمال إفريقيا.. المغرب والجزائر وتونس وليبيا وموريتانيا، ينشر من خلالها الأخبار والمناسبات والنشاطات المختلفة لهذه الدول.</a:t>
          </a:r>
          <a:endParaRPr lang="ar-EG" sz="1500" kern="1200" dirty="0"/>
        </a:p>
      </dsp:txBody>
      <dsp:txXfrm>
        <a:off x="3401376" y="1805376"/>
        <a:ext cx="1426846" cy="2869966"/>
      </dsp:txXfrm>
    </dsp:sp>
    <dsp:sp modelId="{5056239E-6E12-4878-B41B-8F92B88F4E5D}">
      <dsp:nvSpPr>
        <dsp:cNvPr id="0" name=""/>
        <dsp:cNvSpPr/>
      </dsp:nvSpPr>
      <dsp:spPr>
        <a:xfrm>
          <a:off x="4984473" y="1728187"/>
          <a:ext cx="1581224" cy="302434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1">
            <a:lnSpc>
              <a:spcPct val="90000"/>
            </a:lnSpc>
            <a:spcBef>
              <a:spcPct val="0"/>
            </a:spcBef>
            <a:spcAft>
              <a:spcPct val="35000"/>
            </a:spcAft>
          </a:pPr>
          <a:r>
            <a:rPr lang="ar-EG" sz="1500" b="1" kern="1200" dirty="0" smtClean="0"/>
            <a:t>"رياضة":</a:t>
          </a:r>
        </a:p>
        <a:p>
          <a:pPr lvl="0" algn="ctr" defTabSz="666750" rtl="1">
            <a:lnSpc>
              <a:spcPct val="90000"/>
            </a:lnSpc>
            <a:spcBef>
              <a:spcPct val="0"/>
            </a:spcBef>
            <a:spcAft>
              <a:spcPct val="35000"/>
            </a:spcAft>
          </a:pPr>
          <a:r>
            <a:rPr lang="ar-EG" sz="1500" b="1" kern="1200" dirty="0" smtClean="0"/>
            <a:t> </a:t>
          </a:r>
          <a:r>
            <a:rPr lang="ar-EG" sz="1500" kern="1200" dirty="0" smtClean="0"/>
            <a:t>يتم فيها نشر الأخبار والمقالات والتقارير الرياضية، بالإضافة للأرشيف الكامل للأخبار الرياضية على الموقع. </a:t>
          </a:r>
          <a:endParaRPr lang="ar-EG" sz="1500" kern="1200" dirty="0"/>
        </a:p>
      </dsp:txBody>
      <dsp:txXfrm>
        <a:off x="5061662" y="1805376"/>
        <a:ext cx="1426846" cy="2869966"/>
      </dsp:txXfrm>
    </dsp:sp>
    <dsp:sp modelId="{3932642D-6582-4C77-975C-BE412C054C45}">
      <dsp:nvSpPr>
        <dsp:cNvPr id="0" name=""/>
        <dsp:cNvSpPr/>
      </dsp:nvSpPr>
      <dsp:spPr>
        <a:xfrm>
          <a:off x="6644759" y="1800201"/>
          <a:ext cx="1581224" cy="288031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1">
            <a:lnSpc>
              <a:spcPct val="90000"/>
            </a:lnSpc>
            <a:spcBef>
              <a:spcPct val="0"/>
            </a:spcBef>
            <a:spcAft>
              <a:spcPct val="35000"/>
            </a:spcAft>
          </a:pPr>
          <a:r>
            <a:rPr lang="ar-EG" sz="1500" b="1" kern="1200" dirty="0" smtClean="0"/>
            <a:t>"طب وصحة": </a:t>
          </a:r>
        </a:p>
        <a:p>
          <a:pPr lvl="0" algn="ctr" defTabSz="666750" rtl="1">
            <a:lnSpc>
              <a:spcPct val="90000"/>
            </a:lnSpc>
            <a:spcBef>
              <a:spcPct val="0"/>
            </a:spcBef>
            <a:spcAft>
              <a:spcPct val="35000"/>
            </a:spcAft>
          </a:pPr>
          <a:r>
            <a:rPr lang="ar-EG" sz="1500" kern="1200" dirty="0" smtClean="0"/>
            <a:t>تنشر فيها الأخبار والتقارير الطبية والمقالات المتخصصة في ذلك المجال، بالإضافة للأرشيف الكامل للموضوعات الطبية والصحية التي تنشر على الموقع.</a:t>
          </a:r>
          <a:endParaRPr lang="ar-EG" sz="1500" kern="1200" dirty="0"/>
        </a:p>
      </dsp:txBody>
      <dsp:txXfrm>
        <a:off x="6721948" y="1877390"/>
        <a:ext cx="1426846" cy="2725939"/>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A3CE2C4-513B-4B64-BA1A-FC222B1B6D1F}" type="datetimeFigureOut">
              <a:rPr lang="ar-EG" smtClean="0"/>
              <a:t>07/08/1441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EEBD5DB-F186-4819-A1DF-F9EF35396308}" type="slidenum">
              <a:rPr lang="ar-EG" smtClean="0"/>
              <a:t>‹#›</a:t>
            </a:fld>
            <a:endParaRPr lang="ar-EG"/>
          </a:p>
        </p:txBody>
      </p:sp>
    </p:spTree>
    <p:extLst>
      <p:ext uri="{BB962C8B-B14F-4D97-AF65-F5344CB8AC3E}">
        <p14:creationId xmlns:p14="http://schemas.microsoft.com/office/powerpoint/2010/main" val="6431520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4032901979"/>
      </p:ext>
    </p:extLst>
  </p:cSld>
  <p:clrMapOvr>
    <a:masterClrMapping/>
  </p:clrMapOvr>
  <p:transition spd="slow" advTm="0">
    <p:cover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2741020493"/>
      </p:ext>
    </p:extLst>
  </p:cSld>
  <p:clrMapOvr>
    <a:masterClrMapping/>
  </p:clrMapOvr>
  <p:transition spd="slow" advTm="0">
    <p:cover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3937348371"/>
      </p:ext>
    </p:extLst>
  </p:cSld>
  <p:clrMapOvr>
    <a:masterClrMapping/>
  </p:clrMapOvr>
  <p:transition spd="slow" advTm="0">
    <p:cover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3248138093"/>
      </p:ext>
    </p:extLst>
  </p:cSld>
  <p:clrMapOvr>
    <a:masterClrMapping/>
  </p:clrMapOvr>
  <p:transition spd="slow" advTm="0">
    <p:cover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1714AC-E4A0-4DE1-8A94-35B403F40B51}" type="datetimeFigureOut">
              <a:rPr lang="ar-EG" smtClean="0"/>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2595668513"/>
      </p:ext>
    </p:extLst>
  </p:cSld>
  <p:clrMapOvr>
    <a:masterClrMapping/>
  </p:clrMapOvr>
  <p:transition spd="slow" advTm="0">
    <p:cover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C51714AC-E4A0-4DE1-8A94-35B403F40B51}" type="datetimeFigureOut">
              <a:rPr lang="ar-EG" smtClean="0"/>
              <a:t>07/08/1441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1623859181"/>
      </p:ext>
    </p:extLst>
  </p:cSld>
  <p:clrMapOvr>
    <a:masterClrMapping/>
  </p:clrMapOvr>
  <p:transition spd="slow" advTm="0">
    <p:cover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C51714AC-E4A0-4DE1-8A94-35B403F40B51}" type="datetimeFigureOut">
              <a:rPr lang="ar-EG" smtClean="0"/>
              <a:t>07/08/1441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613800163"/>
      </p:ext>
    </p:extLst>
  </p:cSld>
  <p:clrMapOvr>
    <a:masterClrMapping/>
  </p:clrMapOvr>
  <p:transition spd="slow" advTm="0">
    <p:cover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C51714AC-E4A0-4DE1-8A94-35B403F40B51}" type="datetimeFigureOut">
              <a:rPr lang="ar-EG" smtClean="0"/>
              <a:t>07/08/1441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1310629531"/>
      </p:ext>
    </p:extLst>
  </p:cSld>
  <p:clrMapOvr>
    <a:masterClrMapping/>
  </p:clrMapOvr>
  <p:transition spd="slow" advTm="0">
    <p:cover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714AC-E4A0-4DE1-8A94-35B403F40B51}" type="datetimeFigureOut">
              <a:rPr lang="ar-EG" smtClean="0"/>
              <a:t>07/08/1441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3334992063"/>
      </p:ext>
    </p:extLst>
  </p:cSld>
  <p:clrMapOvr>
    <a:masterClrMapping/>
  </p:clrMapOvr>
  <p:transition spd="slow" advTm="0">
    <p:cover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1714AC-E4A0-4DE1-8A94-35B403F40B51}" type="datetimeFigureOut">
              <a:rPr lang="ar-EG" smtClean="0"/>
              <a:t>07/08/1441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4134641172"/>
      </p:ext>
    </p:extLst>
  </p:cSld>
  <p:clrMapOvr>
    <a:masterClrMapping/>
  </p:clrMapOvr>
  <p:transition spd="slow" advTm="0">
    <p:cover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1714AC-E4A0-4DE1-8A94-35B403F40B51}" type="datetimeFigureOut">
              <a:rPr lang="ar-EG" smtClean="0"/>
              <a:t>07/08/1441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161799237"/>
      </p:ext>
    </p:extLst>
  </p:cSld>
  <p:clrMapOvr>
    <a:masterClrMapping/>
  </p:clrMapOvr>
  <p:transition spd="slow" advTm="0">
    <p:cover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51714AC-E4A0-4DE1-8A94-35B403F40B51}" type="datetimeFigureOut">
              <a:rPr lang="ar-EG" smtClean="0"/>
              <a:t>07/08/1441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F7549D1-16E3-4068-A96E-E09B37897829}" type="slidenum">
              <a:rPr lang="ar-EG" smtClean="0"/>
              <a:t>‹#›</a:t>
            </a:fld>
            <a:endParaRPr lang="ar-EG"/>
          </a:p>
        </p:txBody>
      </p:sp>
    </p:spTree>
    <p:extLst>
      <p:ext uri="{BB962C8B-B14F-4D97-AF65-F5344CB8AC3E}">
        <p14:creationId xmlns:p14="http://schemas.microsoft.com/office/powerpoint/2010/main" val="3440648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Tm="0">
    <p:cover dir="r"/>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3568" y="404664"/>
            <a:ext cx="7985810" cy="6048672"/>
          </a:xfrm>
        </p:spPr>
      </p:pic>
      <p:sp>
        <p:nvSpPr>
          <p:cNvPr id="3" name="Rectangle 2"/>
          <p:cNvSpPr/>
          <p:nvPr/>
        </p:nvSpPr>
        <p:spPr>
          <a:xfrm>
            <a:off x="1835696" y="3244334"/>
            <a:ext cx="4828383" cy="1754326"/>
          </a:xfrm>
          <a:prstGeom prst="rect">
            <a:avLst/>
          </a:prstGeom>
        </p:spPr>
        <p:txBody>
          <a:bodyPr wrap="square">
            <a:spAutoFit/>
          </a:bodyPr>
          <a:lstStyle/>
          <a:p>
            <a:endParaRPr lang="ar-EG" dirty="0" smtClean="0"/>
          </a:p>
          <a:p>
            <a:endParaRPr lang="ar-EG" dirty="0"/>
          </a:p>
          <a:p>
            <a:endParaRPr lang="ar-EG" dirty="0" smtClean="0"/>
          </a:p>
          <a:p>
            <a:endParaRPr lang="ar-EG" dirty="0"/>
          </a:p>
          <a:p>
            <a:endParaRPr lang="ar-EG" dirty="0" smtClean="0"/>
          </a:p>
          <a:p>
            <a:endParaRPr lang="ar-EG" dirty="0"/>
          </a:p>
        </p:txBody>
      </p:sp>
      <p:sp>
        <p:nvSpPr>
          <p:cNvPr id="5" name="Rectangle 4"/>
          <p:cNvSpPr/>
          <p:nvPr/>
        </p:nvSpPr>
        <p:spPr>
          <a:xfrm>
            <a:off x="2286000" y="3105835"/>
            <a:ext cx="4572000" cy="3108543"/>
          </a:xfrm>
          <a:prstGeom prst="rect">
            <a:avLst/>
          </a:prstGeom>
        </p:spPr>
        <p:txBody>
          <a:bodyPr>
            <a:spAutoFit/>
          </a:bodyPr>
          <a:lstStyle/>
          <a:p>
            <a:pPr algn="ctr"/>
            <a:r>
              <a:rPr lang="ar-EG" sz="3200" dirty="0">
                <a:solidFill>
                  <a:srgbClr val="00B0F0"/>
                </a:solidFill>
              </a:rPr>
              <a:t>الإذاعات العربية والدولية</a:t>
            </a:r>
            <a:br>
              <a:rPr lang="ar-EG" sz="3200" dirty="0">
                <a:solidFill>
                  <a:srgbClr val="00B0F0"/>
                </a:solidFill>
              </a:rPr>
            </a:br>
            <a:r>
              <a:rPr lang="ar-EG" sz="3200" dirty="0">
                <a:solidFill>
                  <a:srgbClr val="00B0F0"/>
                </a:solidFill>
              </a:rPr>
              <a:t>المحاضرة </a:t>
            </a:r>
            <a:r>
              <a:rPr lang="ar-EG" sz="3200" dirty="0" smtClean="0">
                <a:solidFill>
                  <a:srgbClr val="00B0F0"/>
                </a:solidFill>
              </a:rPr>
              <a:t>رقم(</a:t>
            </a:r>
            <a:r>
              <a:rPr lang="ar-EG" sz="3200" dirty="0" smtClean="0"/>
              <a:t>4</a:t>
            </a:r>
            <a:r>
              <a:rPr lang="ar-EG" sz="3200" dirty="0" smtClean="0">
                <a:solidFill>
                  <a:srgbClr val="00B0F0"/>
                </a:solidFill>
              </a:rPr>
              <a:t>)</a:t>
            </a:r>
          </a:p>
          <a:p>
            <a:pPr algn="ctr"/>
            <a:r>
              <a:rPr lang="ar-EG" sz="3200" dirty="0">
                <a:solidFill>
                  <a:srgbClr val="00B0F0"/>
                </a:solidFill>
              </a:rPr>
              <a:t>د. راجية إبراهيم </a:t>
            </a:r>
          </a:p>
          <a:p>
            <a:pPr algn="ctr"/>
            <a:r>
              <a:rPr lang="ar-EG" sz="3200" dirty="0">
                <a:solidFill>
                  <a:srgbClr val="00B0F0"/>
                </a:solidFill>
              </a:rPr>
              <a:t>الفرقة الرابعة</a:t>
            </a:r>
          </a:p>
          <a:p>
            <a:pPr algn="ctr"/>
            <a:r>
              <a:rPr lang="ar-EG" sz="3200" dirty="0">
                <a:solidFill>
                  <a:srgbClr val="00B0F0"/>
                </a:solidFill>
              </a:rPr>
              <a:t>شعبة إذاعة /إعلام</a:t>
            </a:r>
          </a:p>
          <a:p>
            <a:endParaRPr lang="ar-EG" dirty="0" smtClean="0"/>
          </a:p>
          <a:p>
            <a:endParaRPr lang="ar-EG" dirty="0"/>
          </a:p>
        </p:txBody>
      </p:sp>
    </p:spTree>
    <p:extLst>
      <p:ext uri="{BB962C8B-B14F-4D97-AF65-F5344CB8AC3E}">
        <p14:creationId xmlns:p14="http://schemas.microsoft.com/office/powerpoint/2010/main" val="3356839195"/>
      </p:ext>
    </p:extLst>
  </p:cSld>
  <p:clrMapOvr>
    <a:masterClrMapping/>
  </p:clrMapOvr>
  <p:transition spd="slow" advTm="0">
    <p:cover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r>
              <a:rPr lang="ar-EG" b="1" dirty="0"/>
              <a:t>موقع قناة </a:t>
            </a:r>
            <a:r>
              <a:rPr lang="en-US" b="1" dirty="0" smtClean="0"/>
              <a:t>BBC</a:t>
            </a:r>
            <a:endParaRPr lang="ar-EG" b="1" dirty="0"/>
          </a:p>
        </p:txBody>
      </p:sp>
      <p:sp>
        <p:nvSpPr>
          <p:cNvPr id="3" name="Content Placeholder 2"/>
          <p:cNvSpPr>
            <a:spLocks noGrp="1"/>
          </p:cNvSpPr>
          <p:nvPr>
            <p:ph idx="1"/>
          </p:nvPr>
        </p:nvSpPr>
        <p:spPr>
          <a:xfrm>
            <a:off x="457200" y="1556792"/>
            <a:ext cx="8229600" cy="4569371"/>
          </a:xfrm>
        </p:spPr>
        <p:txBody>
          <a:bodyPr>
            <a:normAutofit lnSpcReduction="10000"/>
          </a:bodyPr>
          <a:lstStyle/>
          <a:p>
            <a:pPr marL="0" indent="0" algn="ctr">
              <a:buNone/>
            </a:pPr>
            <a:r>
              <a:rPr lang="ar-EG" dirty="0" smtClean="0"/>
              <a:t>     </a:t>
            </a:r>
            <a:r>
              <a:rPr lang="ar-EG" b="1" dirty="0" smtClean="0"/>
              <a:t>تم </a:t>
            </a:r>
            <a:r>
              <a:rPr lang="ar-EG" b="1" dirty="0"/>
              <a:t>إطلاق أول خدمات أخبار الـ"بي بي سي" على شبكة الإنترنت(</a:t>
            </a:r>
            <a:r>
              <a:rPr lang="en-US" b="1" dirty="0"/>
              <a:t>https://www.bbc.com/</a:t>
            </a:r>
            <a:r>
              <a:rPr lang="en-US" b="1" dirty="0" err="1"/>
              <a:t>arabic</a:t>
            </a:r>
            <a:r>
              <a:rPr lang="en-US" b="1" dirty="0"/>
              <a:t>)، </a:t>
            </a:r>
            <a:r>
              <a:rPr lang="ar-EG" b="1" dirty="0"/>
              <a:t>في 6 مايو 1994، وعُرفت الهيئة على الشبكة باسم "بي بي سي أونلاين" ثم تغير إلى "بي بي سي آي" </a:t>
            </a:r>
            <a:r>
              <a:rPr lang="en-US" b="1" dirty="0" err="1"/>
              <a:t>BBCi</a:t>
            </a:r>
            <a:r>
              <a:rPr lang="en-US" b="1" dirty="0"/>
              <a:t>، </a:t>
            </a:r>
            <a:r>
              <a:rPr lang="ar-EG" b="1" dirty="0"/>
              <a:t>والذي ما زال معرفًا للخدمات التفاعلية التي يقدمها الموقع منذ عام 2004.</a:t>
            </a:r>
          </a:p>
          <a:p>
            <a:pPr marL="0" indent="0" algn="ctr">
              <a:buNone/>
            </a:pPr>
            <a:r>
              <a:rPr lang="ar-EG" b="1" dirty="0"/>
              <a:t>     أثبت تقرير أجرته مؤسسات مستقلة، أن عدد متابعي أخبار الـ"بي بي سي" عبر الإذاعة والتليفزيون والإنترنت، وصل عام 2007 إلى حوالي 233 مليون شخص في 100 دولة حول العالم.</a:t>
            </a:r>
          </a:p>
          <a:p>
            <a:pPr marL="0" indent="0">
              <a:buNone/>
            </a:pPr>
            <a:endParaRPr lang="ar-EG" dirty="0"/>
          </a:p>
        </p:txBody>
      </p:sp>
    </p:spTree>
    <p:extLst>
      <p:ext uri="{BB962C8B-B14F-4D97-AF65-F5344CB8AC3E}">
        <p14:creationId xmlns:p14="http://schemas.microsoft.com/office/powerpoint/2010/main" val="2404755540"/>
      </p:ext>
    </p:extLst>
  </p:cSld>
  <p:clrMapOvr>
    <a:masterClrMapping/>
  </p:clrMapOvr>
  <p:transition spd="slow" advTm="0">
    <p:cover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fontScale="77500" lnSpcReduction="20000"/>
          </a:bodyPr>
          <a:lstStyle/>
          <a:p>
            <a:pPr marL="0" indent="0" algn="ctr">
              <a:buNone/>
            </a:pPr>
            <a:r>
              <a:rPr lang="ar-EG" sz="6600" b="1" dirty="0"/>
              <a:t>للتواصل </a:t>
            </a:r>
          </a:p>
          <a:p>
            <a:pPr marL="0" indent="0" algn="ctr">
              <a:buNone/>
            </a:pPr>
            <a:r>
              <a:rPr lang="en-US" sz="6600" b="1" dirty="0"/>
              <a:t>Ragia.ebrahim@gimail.com</a:t>
            </a:r>
          </a:p>
          <a:p>
            <a:pPr marL="0" indent="0" algn="ctr">
              <a:buNone/>
            </a:pPr>
            <a:endParaRPr lang="en-US" sz="6600" b="1" dirty="0"/>
          </a:p>
          <a:p>
            <a:pPr marL="0" indent="0" algn="ctr">
              <a:buNone/>
            </a:pPr>
            <a:r>
              <a:rPr lang="ar-EG" sz="6600" b="1" dirty="0"/>
              <a:t>شكرا</a:t>
            </a:r>
          </a:p>
          <a:p>
            <a:pPr marL="0" indent="0" algn="ctr">
              <a:buNone/>
            </a:pPr>
            <a:r>
              <a:rPr lang="ar-EG" sz="6600" b="1" dirty="0"/>
              <a:t>لحسن</a:t>
            </a:r>
          </a:p>
          <a:p>
            <a:pPr marL="0" indent="0" algn="ctr">
              <a:buNone/>
            </a:pPr>
            <a:r>
              <a:rPr lang="ar-EG" sz="6600" b="1" dirty="0"/>
              <a:t>المتابعة</a:t>
            </a:r>
          </a:p>
        </p:txBody>
      </p:sp>
    </p:spTree>
    <p:extLst>
      <p:ext uri="{BB962C8B-B14F-4D97-AF65-F5344CB8AC3E}">
        <p14:creationId xmlns:p14="http://schemas.microsoft.com/office/powerpoint/2010/main" val="3098786192"/>
      </p:ext>
    </p:extLst>
  </p:cSld>
  <p:clrMapOvr>
    <a:masterClrMapping/>
  </p:clrMapOvr>
  <p:transition spd="slow" advTm="0">
    <p:cover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953" y="313898"/>
            <a:ext cx="8229600" cy="515021"/>
          </a:xfrm>
        </p:spPr>
        <p:txBody>
          <a:bodyPr>
            <a:normAutofit fontScale="90000"/>
          </a:bodyPr>
          <a:lstStyle/>
          <a:p>
            <a:r>
              <a:rPr lang="ar-EG" b="1" dirty="0"/>
              <a:t>مفهوم الإعلام الإلكتروني</a:t>
            </a:r>
            <a:r>
              <a:rPr lang="ar-EG" dirty="0"/>
              <a:t/>
            </a:r>
            <a:br>
              <a:rPr lang="ar-EG" dirty="0"/>
            </a:br>
            <a:endParaRPr lang="ar-EG" dirty="0"/>
          </a:p>
        </p:txBody>
      </p:sp>
      <p:sp>
        <p:nvSpPr>
          <p:cNvPr id="3" name="Content Placeholder 2"/>
          <p:cNvSpPr>
            <a:spLocks noGrp="1"/>
          </p:cNvSpPr>
          <p:nvPr>
            <p:ph idx="1"/>
          </p:nvPr>
        </p:nvSpPr>
        <p:spPr>
          <a:xfrm>
            <a:off x="0" y="620688"/>
            <a:ext cx="9144000" cy="6237312"/>
          </a:xfrm>
          <a:solidFill>
            <a:schemeClr val="accent6">
              <a:lumMod val="60000"/>
              <a:lumOff val="40000"/>
            </a:schemeClr>
          </a:solidFill>
          <a:ln>
            <a:solidFill>
              <a:schemeClr val="tx2">
                <a:lumMod val="40000"/>
                <a:lumOff val="60000"/>
              </a:schemeClr>
            </a:solidFill>
          </a:ln>
        </p:spPr>
        <p:txBody>
          <a:bodyPr>
            <a:noAutofit/>
          </a:bodyPr>
          <a:lstStyle/>
          <a:p>
            <a:pPr marL="0" indent="0" algn="ctr">
              <a:lnSpc>
                <a:spcPct val="150000"/>
              </a:lnSpc>
              <a:buNone/>
            </a:pPr>
            <a:r>
              <a:rPr lang="ar-EG" sz="2800" b="1" dirty="0"/>
              <a:t> يعد مفهوم الإعلام الإلكتروني من المفاهيم الحديثة التي ظهرت خلال العقد الأخير وهناك مفهومين الأول: هو المفهوم الضيق الذي يُقصر ظاهرة الإعلام الإلكتروني على أشكال النشر التي تتحقق فيها عدد من الشروط والضوابط المتوفرة في الإعلام التقليدي </a:t>
            </a:r>
            <a:endParaRPr lang="ar-EG" sz="2800" b="1" dirty="0" smtClean="0"/>
          </a:p>
          <a:p>
            <a:pPr marL="0" indent="0" algn="ctr">
              <a:lnSpc>
                <a:spcPct val="150000"/>
              </a:lnSpc>
              <a:buNone/>
            </a:pPr>
            <a:r>
              <a:rPr lang="ar-EG" sz="2800" b="1" dirty="0" smtClean="0"/>
              <a:t>أما </a:t>
            </a:r>
            <a:r>
              <a:rPr lang="ar-EG" sz="2800" b="1" dirty="0"/>
              <a:t>المفهوم الثاني هو المفهوم الواسع الذي يسمح بإدراج بعض المواقع الإخبارية التي لا قد يتوفر بها أشكال النشر الإعلامي التقليدية</a:t>
            </a:r>
            <a:r>
              <a:rPr lang="ar-EG" sz="2800" b="1" dirty="0" smtClean="0"/>
              <a:t>.</a:t>
            </a:r>
            <a:endParaRPr lang="ar-EG" sz="2800" b="1" dirty="0"/>
          </a:p>
        </p:txBody>
      </p:sp>
    </p:spTree>
    <p:extLst>
      <p:ext uri="{BB962C8B-B14F-4D97-AF65-F5344CB8AC3E}">
        <p14:creationId xmlns:p14="http://schemas.microsoft.com/office/powerpoint/2010/main" val="1819013580"/>
      </p:ext>
    </p:extLst>
  </p:cSld>
  <p:clrMapOvr>
    <a:masterClrMapping/>
  </p:clrMapOvr>
  <p:transition spd="slow" advTm="0">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a:solidFill>
            <a:schemeClr val="accent1">
              <a:lumMod val="60000"/>
              <a:lumOff val="40000"/>
            </a:schemeClr>
          </a:solidFill>
        </p:spPr>
        <p:txBody>
          <a:bodyPr>
            <a:normAutofit/>
          </a:bodyPr>
          <a:lstStyle/>
          <a:p>
            <a:pPr marL="0" indent="0" algn="ctr">
              <a:buNone/>
            </a:pPr>
            <a:endParaRPr lang="ar-EG" dirty="0" smtClean="0">
              <a:solidFill>
                <a:srgbClr val="FFFF00"/>
              </a:solidFill>
            </a:endParaRPr>
          </a:p>
          <a:p>
            <a:pPr marL="0" indent="0" algn="ctr">
              <a:buNone/>
            </a:pPr>
            <a:r>
              <a:rPr lang="ar-EG" dirty="0" smtClean="0">
                <a:solidFill>
                  <a:srgbClr val="FFFF00"/>
                </a:solidFill>
              </a:rPr>
              <a:t>يوجد </a:t>
            </a:r>
            <a:r>
              <a:rPr lang="ar-EG" dirty="0">
                <a:solidFill>
                  <a:srgbClr val="FFFF00"/>
                </a:solidFill>
              </a:rPr>
              <a:t>تعريف موحد مقترح للإعلام الإلكتروني: "هو الخدمات والنماذج الإعلامية الجديدة التي تتيح نشأة وتطوير محتوى ووسائل الاتصال الإعلامي، آليا أو شبه آلي، في العملية الإعلامية باستخدام التقنيات الإلكترونية الحديثة الناتجة عن اندماج تكنولوجيا الاتصالات والمعلومات كحوامل إعلامية غنية بإمكاناتها في الشكل والمضمون". </a:t>
            </a:r>
            <a:r>
              <a:rPr lang="ar-EG" dirty="0" smtClean="0"/>
              <a:t>.</a:t>
            </a:r>
            <a:endParaRPr lang="ar-EG" dirty="0"/>
          </a:p>
        </p:txBody>
      </p:sp>
    </p:spTree>
    <p:extLst>
      <p:ext uri="{BB962C8B-B14F-4D97-AF65-F5344CB8AC3E}">
        <p14:creationId xmlns:p14="http://schemas.microsoft.com/office/powerpoint/2010/main" val="357430595"/>
      </p:ext>
    </p:extLst>
  </p:cSld>
  <p:clrMapOvr>
    <a:masterClrMapping/>
  </p:clrMapOvr>
  <p:transition spd="slow" advTm="0">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a:t>بداية ظهور المواقع الإلكترونية وتطورها</a:t>
            </a:r>
          </a:p>
        </p:txBody>
      </p:sp>
      <p:sp>
        <p:nvSpPr>
          <p:cNvPr id="3" name="Content Placeholder 2"/>
          <p:cNvSpPr>
            <a:spLocks noGrp="1"/>
          </p:cNvSpPr>
          <p:nvPr>
            <p:ph idx="1"/>
          </p:nvPr>
        </p:nvSpPr>
        <p:spPr/>
        <p:txBody>
          <a:bodyPr>
            <a:normAutofit fontScale="92500" lnSpcReduction="20000"/>
          </a:bodyPr>
          <a:lstStyle/>
          <a:p>
            <a:pPr marL="0" indent="0">
              <a:buNone/>
            </a:pPr>
            <a:r>
              <a:rPr lang="ar-EG" b="1" dirty="0"/>
              <a:t>المرحلة الأولى: </a:t>
            </a:r>
            <a:r>
              <a:rPr lang="ar-EG" dirty="0" smtClean="0"/>
              <a:t>تقع </a:t>
            </a:r>
            <a:r>
              <a:rPr lang="ar-EG" dirty="0"/>
              <a:t>في المدة بين عامي 1982م – 1986م، حيث طرحت كل من (تايمز ميرور)، و(نايت رايدر) مشروعين للفيديو تكست لم يكتب لهما النجاح، إذ أغلقت الخدمتان بعد أربع سنوات بسبب إخفاق مشروع الفيديو </a:t>
            </a:r>
            <a:r>
              <a:rPr lang="ar-EG" dirty="0" smtClean="0"/>
              <a:t>تكست.</a:t>
            </a:r>
            <a:endParaRPr lang="ar-EG" dirty="0" smtClean="0"/>
          </a:p>
          <a:p>
            <a:pPr marL="0" indent="0">
              <a:buNone/>
            </a:pPr>
            <a:r>
              <a:rPr lang="ar-EG" b="1" dirty="0" smtClean="0"/>
              <a:t>المرحلة </a:t>
            </a:r>
            <a:r>
              <a:rPr lang="ar-EG" b="1" dirty="0"/>
              <a:t>الثانية: </a:t>
            </a:r>
            <a:r>
              <a:rPr lang="ar-EG" dirty="0" smtClean="0"/>
              <a:t>تقع </a:t>
            </a:r>
            <a:r>
              <a:rPr lang="ar-EG" dirty="0"/>
              <a:t>بين عامي 1993 – 2001م، التي صاحبها تطور كبير في برامج الخدمات الإخبارية في شبكة الإنترنت، وبرز اهتمام المؤسسات الإعلامية بتطوير خدماتها </a:t>
            </a:r>
            <a:r>
              <a:rPr lang="ar-EG" dirty="0" smtClean="0"/>
              <a:t>الإلكترونية.</a:t>
            </a:r>
          </a:p>
          <a:p>
            <a:pPr marL="0" indent="0">
              <a:buNone/>
            </a:pPr>
            <a:r>
              <a:rPr lang="ar-EG" b="1" dirty="0"/>
              <a:t>المرحلة الثالثة: </a:t>
            </a:r>
            <a:r>
              <a:rPr lang="ar-EG" dirty="0"/>
              <a:t>وهي المرحلة الراهنة، فقد برز مفهوم الشراكة بين المؤسسات الإعلامية والجمهور في شبكة الإنترنت، وحدث تطور نوعي في آلية وأساليب توزيع الأخبار الإلكترونية في شبكة الإنترنت</a:t>
            </a:r>
          </a:p>
          <a:p>
            <a:pPr marL="0" indent="0">
              <a:buNone/>
            </a:pPr>
            <a:endParaRPr lang="ar-EG" dirty="0"/>
          </a:p>
          <a:p>
            <a:pPr marL="0" indent="0">
              <a:buNone/>
            </a:pPr>
            <a:endParaRPr lang="ar-EG" dirty="0"/>
          </a:p>
        </p:txBody>
      </p:sp>
    </p:spTree>
    <p:extLst>
      <p:ext uri="{BB962C8B-B14F-4D97-AF65-F5344CB8AC3E}">
        <p14:creationId xmlns:p14="http://schemas.microsoft.com/office/powerpoint/2010/main" val="3524305181"/>
      </p:ext>
    </p:extLst>
  </p:cSld>
  <p:clrMapOvr>
    <a:masterClrMapping/>
  </p:clrMapOvr>
  <p:transition spd="slow" advTm="0">
    <p:cover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a:solidFill>
            <a:schemeClr val="accent2">
              <a:lumMod val="60000"/>
              <a:lumOff val="40000"/>
            </a:schemeClr>
          </a:solidFill>
        </p:spPr>
        <p:txBody>
          <a:bodyPr/>
          <a:lstStyle/>
          <a:p>
            <a:r>
              <a:rPr lang="ar-EG" b="1" dirty="0">
                <a:solidFill>
                  <a:schemeClr val="accent2">
                    <a:lumMod val="75000"/>
                  </a:schemeClr>
                </a:solidFill>
              </a:rPr>
              <a:t>معوقات المواقع الإلكترونية</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92246073"/>
              </p:ext>
            </p:extLst>
          </p:nvPr>
        </p:nvGraphicFramePr>
        <p:xfrm>
          <a:off x="467544" y="1313384"/>
          <a:ext cx="8229600"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99996028"/>
      </p:ext>
    </p:extLst>
  </p:cSld>
  <p:clrMapOvr>
    <a:masterClrMapping/>
  </p:clrMapOvr>
  <p:transition spd="slow" advTm="0">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a:t>أهم وأشهر مواقع الإذاعات العربية والدولية </a:t>
            </a:r>
            <a:endParaRPr lang="ar-EG" b="1" dirty="0">
              <a:solidFill>
                <a:schemeClr val="accent2">
                  <a:lumMod val="75000"/>
                </a:schemeClr>
              </a:solidFill>
            </a:endParaRPr>
          </a:p>
        </p:txBody>
      </p:sp>
      <p:sp>
        <p:nvSpPr>
          <p:cNvPr id="3" name="Content Placeholder 2"/>
          <p:cNvSpPr>
            <a:spLocks noGrp="1"/>
          </p:cNvSpPr>
          <p:nvPr>
            <p:ph idx="1"/>
          </p:nvPr>
        </p:nvSpPr>
        <p:spPr>
          <a:solidFill>
            <a:schemeClr val="bg2"/>
          </a:solidFill>
        </p:spPr>
        <p:txBody>
          <a:bodyPr>
            <a:normAutofit fontScale="85000" lnSpcReduction="20000"/>
          </a:bodyPr>
          <a:lstStyle/>
          <a:p>
            <a:pPr marL="0" indent="0">
              <a:buNone/>
            </a:pPr>
            <a:r>
              <a:rPr lang="ar-EG" b="1" dirty="0"/>
              <a:t> أضحى لكل القنوات الفضائية سواء العربية أو الموجهة بالعربية حكومية كانت أو خاصة موقعا خاصا بها على شبكة الإنترنت وسنكتفى هنا بذكر نماذج لهذه القنوات ومنها:</a:t>
            </a:r>
          </a:p>
          <a:p>
            <a:pPr marL="0" indent="0" algn="ctr">
              <a:buNone/>
            </a:pPr>
            <a:r>
              <a:rPr lang="ar-EG" b="1" dirty="0">
                <a:solidFill>
                  <a:srgbClr val="C00000"/>
                </a:solidFill>
              </a:rPr>
              <a:t>موقع  قناة العربية:</a:t>
            </a:r>
          </a:p>
          <a:p>
            <a:pPr marL="0" indent="0">
              <a:buNone/>
            </a:pPr>
            <a:r>
              <a:rPr lang="ar-EG" b="1" dirty="0"/>
              <a:t>    كان ميلاد موقع "العربية.نت" </a:t>
            </a:r>
            <a:r>
              <a:rPr lang="en-US" b="1" dirty="0"/>
              <a:t>www.alarabiya.net </a:t>
            </a:r>
            <a:r>
              <a:rPr lang="ar-EG" b="1" dirty="0"/>
              <a:t>في 21 فبراير 2004، بعد عملية تخطيط بدأت مع إطلاق قناة العربية في مارس 2003، ليصبح واجهة القناة على الإنترنت، ووجهة المشاهد للحصول على تفاصيل أكثر للموضوعات والتقارير والصور ومتابعتها.</a:t>
            </a:r>
          </a:p>
          <a:p>
            <a:pPr marL="0" indent="0">
              <a:buNone/>
            </a:pPr>
            <a:r>
              <a:rPr lang="ar-EG" b="1" dirty="0"/>
              <a:t>في عام 2009 بدأت عملية تكامل بين شاشة العربية والموقع نقلته إلى موقع متلفز لما تقدمه الشاشة من لقاءات وأخبار وبرامج، مضافاً إليها إمكانيات النشر من التوسع في التفاصيل والخلفيات والصور والفيديوهات، مما أدى إلى زيادة غير مسبوقة في زيارات الموقع.</a:t>
            </a:r>
            <a:endParaRPr lang="ar-EG" b="1" dirty="0" smtClean="0"/>
          </a:p>
        </p:txBody>
      </p:sp>
    </p:spTree>
    <p:extLst>
      <p:ext uri="{BB962C8B-B14F-4D97-AF65-F5344CB8AC3E}">
        <p14:creationId xmlns:p14="http://schemas.microsoft.com/office/powerpoint/2010/main" val="2986308980"/>
      </p:ext>
    </p:extLst>
  </p:cSld>
  <p:clrMapOvr>
    <a:masterClrMapping/>
  </p:clrMapOvr>
  <p:transition spd="slow" advTm="0">
    <p:cover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fontScale="85000" lnSpcReduction="20000"/>
          </a:bodyPr>
          <a:lstStyle/>
          <a:p>
            <a:pPr marL="0" indent="0" algn="ctr">
              <a:lnSpc>
                <a:spcPct val="150000"/>
              </a:lnSpc>
              <a:buNone/>
            </a:pPr>
            <a:r>
              <a:rPr lang="ar-EG" b="1" dirty="0"/>
              <a:t>تعريف بأقسام الموقع: (مثال واضح لكيفية تقسيم القنوات لصفحاتها عبر مواقعها)</a:t>
            </a:r>
          </a:p>
          <a:p>
            <a:pPr marL="0" indent="0" algn="ctr">
              <a:lnSpc>
                <a:spcPct val="150000"/>
              </a:lnSpc>
              <a:buNone/>
            </a:pPr>
            <a:r>
              <a:rPr lang="ar-EG" b="1" dirty="0"/>
              <a:t>يتكون موقع "العربية.نت" من عدة أقسام/ صفحات:</a:t>
            </a:r>
          </a:p>
          <a:p>
            <a:pPr marL="0" indent="0" algn="ctr">
              <a:lnSpc>
                <a:spcPct val="150000"/>
              </a:lnSpc>
              <a:buNone/>
            </a:pPr>
            <a:r>
              <a:rPr lang="ar-EG" b="1" dirty="0" smtClean="0"/>
              <a:t>"</a:t>
            </a:r>
            <a:r>
              <a:rPr lang="ar-EG" b="1" dirty="0"/>
              <a:t>الصفحة الأولى": </a:t>
            </a:r>
            <a:r>
              <a:rPr lang="ar-EG" dirty="0">
                <a:solidFill>
                  <a:schemeClr val="tx1">
                    <a:lumMod val="85000"/>
                    <a:lumOff val="15000"/>
                  </a:schemeClr>
                </a:solidFill>
              </a:rPr>
              <a:t>تشمل أهم الأخبار وآخرها، وتضم أقساماً وزوايا يمكنك من خلالها أن تتعرف على كل ما ينشر على صفحات الموقع. يوجد على الصفحة الأولى أيضاً الاستفتاء الأسبوعي الذي يمنحه فريق التحرير عناية خاصة من ناحية اختيار الأسئلة والإجابات عليها، </a:t>
            </a:r>
            <a:r>
              <a:rPr lang="ar-EG" dirty="0" smtClean="0">
                <a:solidFill>
                  <a:schemeClr val="tx1">
                    <a:lumMod val="85000"/>
                    <a:lumOff val="15000"/>
                  </a:schemeClr>
                </a:solidFill>
              </a:rPr>
              <a:t>ويوجد </a:t>
            </a:r>
            <a:r>
              <a:rPr lang="ar-EG" dirty="0">
                <a:solidFill>
                  <a:schemeClr val="tx1">
                    <a:lumMod val="85000"/>
                    <a:lumOff val="15000"/>
                  </a:schemeClr>
                </a:solidFill>
              </a:rPr>
              <a:t>على الصفحة أيضاً قسم "اختيارات القراء"، حيث كانت "العربية.نت" أول موقع عربي أتاح خاصية "أكثر الموضوعات قراءة وإثارة </a:t>
            </a:r>
            <a:r>
              <a:rPr lang="ar-EG" dirty="0" smtClean="0">
                <a:solidFill>
                  <a:schemeClr val="tx1">
                    <a:lumMod val="85000"/>
                    <a:lumOff val="15000"/>
                  </a:schemeClr>
                </a:solidFill>
              </a:rPr>
              <a:t>للتعليقات.</a:t>
            </a:r>
            <a:endParaRPr lang="ar-EG" dirty="0">
              <a:solidFill>
                <a:schemeClr val="tx1">
                  <a:lumMod val="85000"/>
                  <a:lumOff val="15000"/>
                </a:schemeClr>
              </a:solidFill>
            </a:endParaRPr>
          </a:p>
        </p:txBody>
      </p:sp>
    </p:spTree>
    <p:extLst>
      <p:ext uri="{BB962C8B-B14F-4D97-AF65-F5344CB8AC3E}">
        <p14:creationId xmlns:p14="http://schemas.microsoft.com/office/powerpoint/2010/main" val="644007148"/>
      </p:ext>
    </p:extLst>
  </p:cSld>
  <p:clrMapOvr>
    <a:masterClrMapping/>
  </p:clrMapOvr>
  <p:transition spd="slow" advTm="0">
    <p:cover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808323100"/>
              </p:ext>
            </p:extLst>
          </p:nvPr>
        </p:nvGraphicFramePr>
        <p:xfrm>
          <a:off x="457200" y="188640"/>
          <a:ext cx="8229600" cy="64807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1603798"/>
      </p:ext>
    </p:extLst>
  </p:cSld>
  <p:clrMapOvr>
    <a:masterClrMapping/>
  </p:clrMapOvr>
  <p:transition spd="slow" advTm="0">
    <p:cover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r>
              <a:rPr lang="ar-EG" b="1" dirty="0"/>
              <a:t>موقع  قناة الجزيرة </a:t>
            </a:r>
          </a:p>
        </p:txBody>
      </p:sp>
      <p:sp>
        <p:nvSpPr>
          <p:cNvPr id="3" name="Content Placeholder 2"/>
          <p:cNvSpPr>
            <a:spLocks noGrp="1"/>
          </p:cNvSpPr>
          <p:nvPr>
            <p:ph idx="1"/>
          </p:nvPr>
        </p:nvSpPr>
        <p:spPr>
          <a:xfrm>
            <a:off x="179512" y="1412776"/>
            <a:ext cx="8507288" cy="5328592"/>
          </a:xfrm>
        </p:spPr>
        <p:txBody>
          <a:bodyPr>
            <a:normAutofit fontScale="92500" lnSpcReduction="10000"/>
          </a:bodyPr>
          <a:lstStyle/>
          <a:p>
            <a:pPr marL="0" indent="0">
              <a:buNone/>
            </a:pPr>
            <a:r>
              <a:rPr lang="ar-EG" b="1" dirty="0"/>
              <a:t>أدى نجاح قناة الجزيرة كفضائية </a:t>
            </a:r>
            <a:r>
              <a:rPr lang="ar-EG" b="1" dirty="0" smtClean="0"/>
              <a:t>عربية </a:t>
            </a:r>
            <a:r>
              <a:rPr lang="ar-EG" b="1" dirty="0"/>
              <a:t>مزودة بالأخبار(يشاهدها </a:t>
            </a:r>
            <a:r>
              <a:rPr lang="ar-EG" b="1" dirty="0" smtClean="0"/>
              <a:t>أكثر </a:t>
            </a:r>
            <a:r>
              <a:rPr lang="ar-EG" b="1" dirty="0"/>
              <a:t>من 45 مليون مشاهد عربى)،ولتوزيع الخدمة ولغرض الوصول </a:t>
            </a:r>
            <a:r>
              <a:rPr lang="ar-EG" b="1" dirty="0" smtClean="0"/>
              <a:t>إلى </a:t>
            </a:r>
            <a:r>
              <a:rPr lang="ar-EG" b="1" dirty="0"/>
              <a:t>أكبر عدد ممكن من  متحدثى اللغة العربية  بأى مكان فى العالم أنشئت الجزيرة نت كموقع إخبارى (</a:t>
            </a:r>
            <a:r>
              <a:rPr lang="en-US" b="1" dirty="0"/>
              <a:t>www.aljazeera.net)، </a:t>
            </a:r>
            <a:r>
              <a:rPr lang="ar-EG" b="1" dirty="0"/>
              <a:t>وظيفته الأساسية استكمال الدور الريادى لقناة الجزيرة فى تطوير الرسالة الإعلامية العربية وتمكين الجمهور العربى من المتابعة التفاعلية المتواصلة للأخبار وتحليلاتها على شبكة الإنترنت وتحقيق رؤية متوازنة وحيادية.</a:t>
            </a:r>
          </a:p>
          <a:p>
            <a:pPr marL="0" indent="0">
              <a:buNone/>
            </a:pPr>
            <a:r>
              <a:rPr lang="ar-EG" b="1" dirty="0"/>
              <a:t>    يقدم الموقع خدماته لعدد كبير من الزوار حيث بلغ حوالى 85 مليون صفحة مشاهدة شهريا حسب إحصائيات عام 2003 أى مليار و14 صفحة مشاهدة خلال عام 2003.</a:t>
            </a:r>
          </a:p>
          <a:p>
            <a:pPr marL="0" indent="0">
              <a:buNone/>
            </a:pPr>
            <a:r>
              <a:rPr lang="ar-EG" dirty="0"/>
              <a:t>     </a:t>
            </a:r>
          </a:p>
        </p:txBody>
      </p:sp>
    </p:spTree>
    <p:extLst>
      <p:ext uri="{BB962C8B-B14F-4D97-AF65-F5344CB8AC3E}">
        <p14:creationId xmlns:p14="http://schemas.microsoft.com/office/powerpoint/2010/main" val="3888745005"/>
      </p:ext>
    </p:extLst>
  </p:cSld>
  <p:clrMapOvr>
    <a:masterClrMapping/>
  </p:clrMapOvr>
  <p:transition spd="slow" advTm="0">
    <p:cover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6446</TotalTime>
  <Words>869</Words>
  <Application>Microsoft Office PowerPoint</Application>
  <PresentationFormat>On-screen Show (4:3)</PresentationFormat>
  <Paragraphs>54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مفهوم الإعلام الإلكتروني </vt:lpstr>
      <vt:lpstr>PowerPoint Presentation</vt:lpstr>
      <vt:lpstr>بداية ظهور المواقع الإلكترونية وتطورها</vt:lpstr>
      <vt:lpstr>معوقات المواقع الإلكترونية</vt:lpstr>
      <vt:lpstr>أهم وأشهر مواقع الإذاعات العربية والدولية </vt:lpstr>
      <vt:lpstr>PowerPoint Presentation</vt:lpstr>
      <vt:lpstr>PowerPoint Presentation</vt:lpstr>
      <vt:lpstr>موقع  قناة الجزيرة </vt:lpstr>
      <vt:lpstr>موقع قناة BBC</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الفضائيات العربية</dc:title>
  <dc:creator>Horus</dc:creator>
  <cp:lastModifiedBy>Horus</cp:lastModifiedBy>
  <cp:revision>42</cp:revision>
  <dcterms:created xsi:type="dcterms:W3CDTF">2020-03-15T20:51:49Z</dcterms:created>
  <dcterms:modified xsi:type="dcterms:W3CDTF">2020-03-31T22:02:06Z</dcterms:modified>
</cp:coreProperties>
</file>